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3"/>
  </p:sldMasterIdLst>
  <p:notesMasterIdLst>
    <p:notesMasterId r:id="rId25"/>
  </p:notesMasterIdLst>
  <p:sldIdLst>
    <p:sldId id="256" r:id="rId4"/>
    <p:sldId id="258" r:id="rId5"/>
    <p:sldId id="259" r:id="rId6"/>
    <p:sldId id="276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7" r:id="rId24"/>
  </p:sldIdLst>
  <p:sldSz cx="12192000" cy="6858000"/>
  <p:notesSz cx="6858000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bal Tuvi-Arad" initials="IT" lastIdx="23" clrIdx="0">
    <p:extLst>
      <p:ext uri="{19B8F6BF-5375-455C-9EA6-DF929625EA0E}">
        <p15:presenceInfo xmlns:p15="http://schemas.microsoft.com/office/powerpoint/2012/main" userId="S-1-5-21-1630985990-3635523436-2116623660-40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485726-8DCE-4EDB-A375-72F53D422C0E}" v="154" dt="2021-05-01T13:18:08.9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5" autoAdjust="0"/>
    <p:restoredTop sz="94729" autoAdjust="0"/>
  </p:normalViewPr>
  <p:slideViewPr>
    <p:cSldViewPr snapToGrid="0">
      <p:cViewPr varScale="1">
        <p:scale>
          <a:sx n="67" d="100"/>
          <a:sy n="67" d="100"/>
        </p:scale>
        <p:origin x="56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72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672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2F4CB-866F-4185-9D7E-0B6198386057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81532"/>
            <a:ext cx="5486400" cy="366670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6"/>
            <a:ext cx="2971800" cy="4672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5046"/>
            <a:ext cx="2971800" cy="4672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CA524-4C67-48B7-B234-BFD1E621D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781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8677D-CDA6-408D-B19F-6659502CAB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2F6785-18D1-4274-BC5C-0AB8CC2677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E011A-15AC-4347-960A-0590AB937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 יוני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563D98-85B9-4D2D-9BA0-121AD0ED4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רונן תורן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5C5C9-4F4D-4A10-94A6-B15BE7CF2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7DA8-1E84-4C3F-B85D-275B004AF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608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72EC2-C6D4-4974-8822-B9A21353E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718537-EECE-4ED5-8CAB-1D6ED26FB3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BF925F-83A8-4CDA-95FA-3ECA1C081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 יוני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9E3E25-CC56-4D2A-957A-16BC0F73C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רונן תורן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E37F09-D6C4-43C2-8EB6-822C71574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7DA8-1E84-4C3F-B85D-275B004AF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41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249242-CB44-440E-A2D3-FE6A2AC39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C45EFF-C8F8-4ADF-8E5B-AE078AB71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6386D-967B-4B47-8588-7EB3B42E8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 יוני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D50B48-71BE-4C64-8750-A7AB7BB0A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רונן תורן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5D891-FDB2-4A85-8E3C-DD3AF4DFA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7DA8-1E84-4C3F-B85D-275B004AF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51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834B4-B512-4E5D-97A3-D239A7191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505F6-119C-443A-9546-FC884E719C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E439D2-04B0-4236-9028-6F33D0A98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 יוני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09603B-FC26-4128-AD7A-FEAFA5A6B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רונן תורן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876DA2-3C9D-4224-8EC5-08A4CBB18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7DA8-1E84-4C3F-B85D-275B004AF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49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6E374-A42F-4E0B-AB1C-750029CD9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7F3197-E0BA-433A-B589-C020BB84E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CDE64-6689-4A3D-87DA-CC27A9D07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 יוני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B6FE3-8EFC-443F-BF23-BC21DA7BB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רונן תורן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CC84C-A984-449F-976A-8DC044E44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7DA8-1E84-4C3F-B85D-275B004AF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998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E3D89-1598-45EC-BC54-038836A59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64AFF-DAF2-4B21-A86D-1BE9C8CFCA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8FB484-42B4-4FE9-88F7-9F8A19D5F4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711D6A-FC88-44B4-9A02-1B4993BB7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 יוני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F5D143-8005-4F4C-AB93-4AC3D6C7F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רונן תורן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8C73DE-94CE-4936-A35C-04B1F9D81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7DA8-1E84-4C3F-B85D-275B004AF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416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5F06A-4586-4382-BEA1-156B1BB3A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F87636-3701-4D8B-84A2-3D637E5A0A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B142A5-31DD-4ED0-978D-E98A4FCDD4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CC5402-93F6-4A1A-BCE6-9A99C8CDD8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078679-1585-4911-8F88-9BE0257277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D75C12-A841-44E0-A748-8013E1A71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 יוני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A7E8D0-45A7-491C-AB37-0F34A362B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רונן תורן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D8C717-999A-4A9A-A2E0-3FC252882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7DA8-1E84-4C3F-B85D-275B004AF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776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3FC47-AF74-4D83-88FF-EBF353677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CD5260-08AC-4606-A13C-33893B1DC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 יוני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0E9661-5833-474D-8EE1-657552316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רונן תורן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00268D-698B-4B71-B979-A7842F5B3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7DA8-1E84-4C3F-B85D-275B004AF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823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E0E565-BEDD-4304-BA6A-9EDBCDC66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 יוני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E518BF-DCAB-44FD-A152-DE3958DAB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רונן תורן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D1D836-AAF4-4853-9F1C-A1507A0B5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7DA8-1E84-4C3F-B85D-275B004AF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880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744C4-5BEA-4B7B-896A-8AA1091F9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BDCEF-3C75-4EC2-B469-762A4E416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79C353-26F0-46E6-A778-4FFBAA6ED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8A8A53-0A13-4D23-B93E-D459618C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 יוני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B7B027-85FB-45E6-8DBC-A0DA7F61E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רונן תורן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64D148-A47C-471F-BB38-A33B0E402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7DA8-1E84-4C3F-B85D-275B004AF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525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D72CB-4591-49B8-9B8B-0EFC6861A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4E1321-B421-4AC5-96BD-289FAF18D1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6A9DBE-9C41-4276-A97A-23F5C16949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5587BD-9D0C-4921-B27D-2CBF3B6E5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 יוני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7F8F7A-8F70-490C-A12A-F8F78C799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רונן תורן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197AC9-953A-4E58-B2A4-876F6629C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7DA8-1E84-4C3F-B85D-275B004AF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628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2A2A5E-67B4-4780-A3DB-1DECBD64A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1E5B4C-095A-419D-8F36-51798E962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84219-904E-4C89-B878-E99986390C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2020 יוני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4F49C-008E-4F28-903E-063428EF22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e-IL"/>
              <a:t>רונן תורן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D109D-60DB-4FA7-84E9-E1EA02FBA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77DA8-1E84-4C3F-B85D-275B004AF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80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9.tiff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2.tiff"/><Relationship Id="rId5" Type="http://schemas.openxmlformats.org/officeDocument/2006/relationships/image" Target="../media/image11.tiff"/><Relationship Id="rId4" Type="http://schemas.openxmlformats.org/officeDocument/2006/relationships/image" Target="../media/image10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3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6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14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15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6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tiff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8.png"/><Relationship Id="rId4" Type="http://schemas.openxmlformats.org/officeDocument/2006/relationships/image" Target="../media/image6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36">
            <a:extLst>
              <a:ext uri="{FF2B5EF4-FFF2-40B4-BE49-F238E27FC236}">
                <a16:creationId xmlns:a16="http://schemas.microsoft.com/office/drawing/2014/main" id="{9D3A9E89-033E-4C4A-8C41-416DABFFD3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38">
            <a:extLst>
              <a:ext uri="{FF2B5EF4-FFF2-40B4-BE49-F238E27FC236}">
                <a16:creationId xmlns:a16="http://schemas.microsoft.com/office/drawing/2014/main" id="{86293361-111E-427D-8E5B-256944AC839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4588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D06D6E-5AC2-4370-BBB4-820E4C2E0C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8497" y="943290"/>
            <a:ext cx="9191958" cy="1555523"/>
          </a:xfrm>
        </p:spPr>
        <p:txBody>
          <a:bodyPr anchor="b">
            <a:noAutofit/>
          </a:bodyPr>
          <a:lstStyle/>
          <a:p>
            <a:pPr rtl="1"/>
            <a:r>
              <a:rPr lang="he-IL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קישור ומבנה של  </a:t>
            </a:r>
            <a:r>
              <a:rPr lang="he-IL" sz="4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פילאר</a:t>
            </a:r>
            <a:r>
              <a:rPr lang="he-IL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[5]ארן בנוכחות קטיוני ליתיום</a:t>
            </a:r>
            <a:endParaRPr lang="en-US" sz="48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8B15AC-F175-4CB3-A911-2AA6CBBD72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59506" y="4506892"/>
            <a:ext cx="5196840" cy="2060273"/>
          </a:xfrm>
        </p:spPr>
        <p:txBody>
          <a:bodyPr anchor="t">
            <a:normAutofit/>
          </a:bodyPr>
          <a:lstStyle/>
          <a:p>
            <a:pPr algn="r" rtl="1"/>
            <a:r>
              <a:rPr lang="he-IL" b="1" dirty="0">
                <a:solidFill>
                  <a:srgbClr val="002060"/>
                </a:solidFill>
              </a:rPr>
              <a:t>מגיש: </a:t>
            </a:r>
            <a:r>
              <a:rPr lang="he-IL" dirty="0">
                <a:solidFill>
                  <a:srgbClr val="002060"/>
                </a:solidFill>
              </a:rPr>
              <a:t>יובל בן-חיים</a:t>
            </a:r>
            <a:endParaRPr lang="en-US" dirty="0">
              <a:solidFill>
                <a:srgbClr val="002060"/>
              </a:solidFill>
            </a:endParaRPr>
          </a:p>
          <a:p>
            <a:pPr algn="r" rtl="1"/>
            <a:r>
              <a:rPr lang="he-IL" b="1" dirty="0">
                <a:solidFill>
                  <a:srgbClr val="002060"/>
                </a:solidFill>
              </a:rPr>
              <a:t>קורס:</a:t>
            </a:r>
            <a:r>
              <a:rPr lang="he-IL" dirty="0">
                <a:solidFill>
                  <a:srgbClr val="002060"/>
                </a:solidFill>
              </a:rPr>
              <a:t> 20577 – פרוייקט מחקר בכימיה</a:t>
            </a:r>
            <a:endParaRPr lang="en-US" dirty="0">
              <a:solidFill>
                <a:srgbClr val="002060"/>
              </a:solidFill>
            </a:endParaRPr>
          </a:p>
          <a:p>
            <a:pPr algn="r" rtl="1"/>
            <a:r>
              <a:rPr lang="he-IL" b="1" dirty="0">
                <a:solidFill>
                  <a:srgbClr val="002060"/>
                </a:solidFill>
              </a:rPr>
              <a:t>מנחה: </a:t>
            </a:r>
            <a:r>
              <a:rPr lang="he-IL" dirty="0">
                <a:solidFill>
                  <a:srgbClr val="002060"/>
                </a:solidFill>
              </a:rPr>
              <a:t>פרופ' ענבל טובי-ערד</a:t>
            </a:r>
            <a:endParaRPr lang="en-US" dirty="0">
              <a:solidFill>
                <a:srgbClr val="002060"/>
              </a:solidFill>
            </a:endParaRPr>
          </a:p>
          <a:p>
            <a:pPr algn="r" rtl="1"/>
            <a:r>
              <a:rPr lang="he-IL" b="1" dirty="0">
                <a:solidFill>
                  <a:srgbClr val="002060"/>
                </a:solidFill>
              </a:rPr>
              <a:t>תאריך: </a:t>
            </a:r>
            <a:r>
              <a:rPr lang="he-IL" dirty="0" smtClean="0">
                <a:solidFill>
                  <a:srgbClr val="002060"/>
                </a:solidFill>
              </a:rPr>
              <a:t>מאי </a:t>
            </a:r>
            <a:r>
              <a:rPr lang="he-IL" dirty="0">
                <a:solidFill>
                  <a:srgbClr val="002060"/>
                </a:solidFill>
              </a:rPr>
              <a:t>2021</a:t>
            </a:r>
            <a:endParaRPr lang="en-US" dirty="0">
              <a:solidFill>
                <a:srgbClr val="002060"/>
              </a:solidFill>
            </a:endParaRPr>
          </a:p>
          <a:p>
            <a:pPr algn="r" rtl="1"/>
            <a:endParaRPr lang="en-US" sz="2000" dirty="0">
              <a:solidFill>
                <a:srgbClr val="002060"/>
              </a:solidFill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CDE997A-E6D1-4881-88E5-269E5AC3DD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763256" y="73152"/>
            <a:ext cx="1178966" cy="232963"/>
            <a:chOff x="7763256" y="73152"/>
            <a:chExt cx="1178966" cy="232963"/>
          </a:xfrm>
        </p:grpSpPr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C5A17791-3735-41AA-BC18-9EE281D2BB1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F95E12FB-5FC2-40B9-A965-8D75253579F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4">
              <a:extLst>
                <a:ext uri="{FF2B5EF4-FFF2-40B4-BE49-F238E27FC236}">
                  <a16:creationId xmlns:a16="http://schemas.microsoft.com/office/drawing/2014/main" id="{E8C32A1A-9FA0-41F6-9AFF-8ECB7FAEDF6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66">
              <a:extLst>
                <a:ext uri="{FF2B5EF4-FFF2-40B4-BE49-F238E27FC236}">
                  <a16:creationId xmlns:a16="http://schemas.microsoft.com/office/drawing/2014/main" id="{7CF33DCF-317C-4DA0-AB10-D7FFD765B57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4">
              <a:extLst>
                <a:ext uri="{FF2B5EF4-FFF2-40B4-BE49-F238E27FC236}">
                  <a16:creationId xmlns:a16="http://schemas.microsoft.com/office/drawing/2014/main" id="{2903C14D-D613-4770-8686-F92B1DD38F9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6">
              <a:extLst>
                <a:ext uri="{FF2B5EF4-FFF2-40B4-BE49-F238E27FC236}">
                  <a16:creationId xmlns:a16="http://schemas.microsoft.com/office/drawing/2014/main" id="{D5F133F7-E38D-4DA1-99C1-86F681CA33E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4">
              <a:extLst>
                <a:ext uri="{FF2B5EF4-FFF2-40B4-BE49-F238E27FC236}">
                  <a16:creationId xmlns:a16="http://schemas.microsoft.com/office/drawing/2014/main" id="{5CAB3553-58B3-4262-BE0D-58D7CA75B87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66">
              <a:extLst>
                <a:ext uri="{FF2B5EF4-FFF2-40B4-BE49-F238E27FC236}">
                  <a16:creationId xmlns:a16="http://schemas.microsoft.com/office/drawing/2014/main" id="{9D1B417A-9677-4C16-A473-B9683700F9C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64">
              <a:extLst>
                <a:ext uri="{FF2B5EF4-FFF2-40B4-BE49-F238E27FC236}">
                  <a16:creationId xmlns:a16="http://schemas.microsoft.com/office/drawing/2014/main" id="{7302AEA5-098D-4C81-88C5-07902BF9CF1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6">
              <a:extLst>
                <a:ext uri="{FF2B5EF4-FFF2-40B4-BE49-F238E27FC236}">
                  <a16:creationId xmlns:a16="http://schemas.microsoft.com/office/drawing/2014/main" id="{7C4E3ACA-8B17-422E-90A9-7586D06E6E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BD4A1ED5-82F7-4465-9B76-3F80A489F38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69D1CC06-3A23-41C0-8EBB-28E61278E2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64">
              <a:extLst>
                <a:ext uri="{FF2B5EF4-FFF2-40B4-BE49-F238E27FC236}">
                  <a16:creationId xmlns:a16="http://schemas.microsoft.com/office/drawing/2014/main" id="{462044AD-4120-4B1C-B41A-A45DA555136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66">
              <a:extLst>
                <a:ext uri="{FF2B5EF4-FFF2-40B4-BE49-F238E27FC236}">
                  <a16:creationId xmlns:a16="http://schemas.microsoft.com/office/drawing/2014/main" id="{30623D13-D545-4F2E-8425-E59D1BEF9CF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64">
              <a:extLst>
                <a:ext uri="{FF2B5EF4-FFF2-40B4-BE49-F238E27FC236}">
                  <a16:creationId xmlns:a16="http://schemas.microsoft.com/office/drawing/2014/main" id="{E139ADAB-729A-4C31-B7E7-2532FF3FB2E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6">
              <a:extLst>
                <a:ext uri="{FF2B5EF4-FFF2-40B4-BE49-F238E27FC236}">
                  <a16:creationId xmlns:a16="http://schemas.microsoft.com/office/drawing/2014/main" id="{C7589FD1-9BFF-4E61-8C5E-8CF2AF79A85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64">
              <a:extLst>
                <a:ext uri="{FF2B5EF4-FFF2-40B4-BE49-F238E27FC236}">
                  <a16:creationId xmlns:a16="http://schemas.microsoft.com/office/drawing/2014/main" id="{5F53515D-4E5F-4534-90F9-BD9DE4786B3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66">
              <a:extLst>
                <a:ext uri="{FF2B5EF4-FFF2-40B4-BE49-F238E27FC236}">
                  <a16:creationId xmlns:a16="http://schemas.microsoft.com/office/drawing/2014/main" id="{C13CB45B-7C83-43EA-878D-FE9C4593EBB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64">
              <a:extLst>
                <a:ext uri="{FF2B5EF4-FFF2-40B4-BE49-F238E27FC236}">
                  <a16:creationId xmlns:a16="http://schemas.microsoft.com/office/drawing/2014/main" id="{38BA5C82-1285-46A1-BA10-254B2166362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6">
              <a:extLst>
                <a:ext uri="{FF2B5EF4-FFF2-40B4-BE49-F238E27FC236}">
                  <a16:creationId xmlns:a16="http://schemas.microsoft.com/office/drawing/2014/main" id="{199FE72C-20A3-4FB4-BD67-E7EDF540D07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78907291-9D6D-4740-81DB-441477BCA2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82A0FD28-69F5-43D5-9BD3-A89C59F608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564561" y="147762"/>
            <a:ext cx="2438400" cy="594360"/>
          </a:xfrm>
          <a:prstGeom prst="rect">
            <a:avLst/>
          </a:prstGeom>
        </p:spPr>
      </p:pic>
      <p:pic>
        <p:nvPicPr>
          <p:cNvPr id="6" name="Picture 5" descr="A picture containing indoor, air, accessory, wood&#10;&#10;Description automatically generated">
            <a:extLst>
              <a:ext uri="{FF2B5EF4-FFF2-40B4-BE49-F238E27FC236}">
                <a16:creationId xmlns:a16="http://schemas.microsoft.com/office/drawing/2014/main" id="{353D6E1C-A990-48FA-8998-B8AD0EDBA7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85" y="2799040"/>
            <a:ext cx="3726320" cy="372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072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3B04D-38C8-451E-91A0-52C9E25DB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dirty="0"/>
              <a:t>אפריל 2021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2C2AC8-5E63-4342-A9BB-C9CE6CCAA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/>
              <a:t>יובל בן-חיים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AB04BB-A9D0-49B3-8969-8D62EEB6E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7DA8-1E84-4C3F-B85D-275B004AFE4F}" type="slidenum">
              <a:rPr lang="en-US" smtClean="0"/>
              <a:t>10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E82B4B-5A9D-49F2-8F4A-0AE41E162A7E}"/>
              </a:ext>
            </a:extLst>
          </p:cNvPr>
          <p:cNvSpPr txBox="1"/>
          <p:nvPr/>
        </p:nvSpPr>
        <p:spPr>
          <a:xfrm>
            <a:off x="1857080" y="475714"/>
            <a:ext cx="963249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תוצאות</a:t>
            </a:r>
          </a:p>
          <a:p>
            <a:pPr algn="r" rtl="1"/>
            <a:r>
              <a:rPr lang="he-IL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נביט במדגם של המולקולות שהתקבלו: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he-IL" sz="2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r" rtl="1"/>
            <a:r>
              <a:rPr lang="en-US" sz="2000" dirty="0"/>
              <a:t/>
            </a:r>
            <a:br>
              <a:rPr lang="en-US" sz="2000" dirty="0"/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he-IL" altLang="en-US" sz="3200" dirty="0">
              <a:latin typeface="Arial" panose="020B0604020202020204" pitchFamily="34" charset="0"/>
            </a:endParaRPr>
          </a:p>
        </p:txBody>
      </p:sp>
      <p:pic>
        <p:nvPicPr>
          <p:cNvPr id="7" name="Picture 6" descr="A picture containing indoor, air, accessory, wood&#10;&#10;Description automatically generated">
            <a:extLst>
              <a:ext uri="{FF2B5EF4-FFF2-40B4-BE49-F238E27FC236}">
                <a16:creationId xmlns:a16="http://schemas.microsoft.com/office/drawing/2014/main" id="{1B233AA7-FB45-43C0-AE99-871DF3A1AA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70537" cy="1668605"/>
          </a:xfrm>
          <a:prstGeom prst="rect">
            <a:avLst/>
          </a:prstGeom>
        </p:spPr>
      </p:pic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669AE294-341C-43DE-9218-8741AA4882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586890"/>
              </p:ext>
            </p:extLst>
          </p:nvPr>
        </p:nvGraphicFramePr>
        <p:xfrm>
          <a:off x="2190736" y="1265781"/>
          <a:ext cx="8922633" cy="4272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4211">
                  <a:extLst>
                    <a:ext uri="{9D8B030D-6E8A-4147-A177-3AD203B41FA5}">
                      <a16:colId xmlns:a16="http://schemas.microsoft.com/office/drawing/2014/main" val="1945298153"/>
                    </a:ext>
                  </a:extLst>
                </a:gridCol>
                <a:gridCol w="2974211">
                  <a:extLst>
                    <a:ext uri="{9D8B030D-6E8A-4147-A177-3AD203B41FA5}">
                      <a16:colId xmlns:a16="http://schemas.microsoft.com/office/drawing/2014/main" val="3946654664"/>
                    </a:ext>
                  </a:extLst>
                </a:gridCol>
                <a:gridCol w="2974211">
                  <a:extLst>
                    <a:ext uri="{9D8B030D-6E8A-4147-A177-3AD203B41FA5}">
                      <a16:colId xmlns:a16="http://schemas.microsoft.com/office/drawing/2014/main" val="1412502635"/>
                    </a:ext>
                  </a:extLst>
                </a:gridCol>
              </a:tblGrid>
              <a:tr h="584821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e-IL" sz="1200" b="1" u="sng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קונפורמר</a:t>
                      </a:r>
                      <a:r>
                        <a:rPr lang="he-IL" sz="1200" b="1" u="sng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127</a:t>
                      </a:r>
                      <a:endParaRPr lang="aa-E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e-IL" sz="1200" b="1" u="sng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קונפורמר</a:t>
                      </a:r>
                      <a:r>
                        <a:rPr lang="he-IL" sz="1200" b="1" u="sng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150</a:t>
                      </a:r>
                      <a:endParaRPr lang="aa-E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e-IL" sz="1200" b="1" u="sng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קונפורמר</a:t>
                      </a:r>
                      <a:r>
                        <a:rPr lang="he-IL" sz="1200" b="1" u="sng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52</a:t>
                      </a:r>
                      <a:endParaRPr lang="aa-E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86829000"/>
                  </a:ext>
                </a:extLst>
              </a:tr>
              <a:tr h="3046466">
                <a:tc>
                  <a:txBody>
                    <a:bodyPr/>
                    <a:lstStyle/>
                    <a:p>
                      <a:endParaRPr lang="aa-E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a-E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a-E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178901"/>
                  </a:ext>
                </a:extLst>
              </a:tr>
              <a:tr h="641583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C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 </a:t>
                      </a:r>
                      <a:r>
                        <a:rPr lang="he-IL" dirty="0"/>
                        <a:t>סימטריית</a:t>
                      </a:r>
                      <a:endParaRPr lang="aa-E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מקסימום אנרגיית מארח</a:t>
                      </a:r>
                      <a:endParaRPr lang="aa-E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מינימום אנרגיית מארח</a:t>
                      </a:r>
                      <a:endParaRPr lang="aa-E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2546969"/>
                  </a:ext>
                </a:extLst>
              </a:tr>
            </a:tbl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21F711AC-AE1C-4592-815A-9C9F122584E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908" y="2118090"/>
            <a:ext cx="2842144" cy="2846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77E2B83-B4A4-4164-B001-13456A0915A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040" y="2118088"/>
            <a:ext cx="2842146" cy="2846387"/>
          </a:xfrm>
          <a:prstGeom prst="rect">
            <a:avLst/>
          </a:prstGeom>
        </p:spPr>
      </p:pic>
      <p:pic>
        <p:nvPicPr>
          <p:cNvPr id="19" name="Picture 18" descr="A picture containing red, several&#10;&#10;Description automatically generated">
            <a:extLst>
              <a:ext uri="{FF2B5EF4-FFF2-40B4-BE49-F238E27FC236}">
                <a16:creationId xmlns:a16="http://schemas.microsoft.com/office/drawing/2014/main" id="{DD5B4001-F823-4FBB-B9E5-865E99DB006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253" y="2118088"/>
            <a:ext cx="2842145" cy="284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813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3B04D-38C8-451E-91A0-52C9E25DB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dirty="0"/>
              <a:t>אפריל 2021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2C2AC8-5E63-4342-A9BB-C9CE6CCAA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/>
              <a:t>יובל בן-חיים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AB04BB-A9D0-49B3-8969-8D62EEB6E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7DA8-1E84-4C3F-B85D-275B004AFE4F}" type="slidenum">
              <a:rPr lang="en-US" smtClean="0"/>
              <a:t>11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E82B4B-5A9D-49F2-8F4A-0AE41E162A7E}"/>
              </a:ext>
            </a:extLst>
          </p:cNvPr>
          <p:cNvSpPr txBox="1"/>
          <p:nvPr/>
        </p:nvSpPr>
        <p:spPr>
          <a:xfrm>
            <a:off x="1857080" y="475714"/>
            <a:ext cx="9632495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תוצאות (המשך)</a:t>
            </a:r>
          </a:p>
          <a:p>
            <a:pPr algn="r" rtl="1"/>
            <a:r>
              <a:rPr lang="he-IL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הערכים האופייניים של המולקולות: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he-IL" sz="2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r" rtl="1"/>
            <a:r>
              <a:rPr lang="en-US" sz="2000" dirty="0"/>
              <a:t/>
            </a:r>
            <a:br>
              <a:rPr lang="en-US" sz="2000" dirty="0"/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7" name="Picture 6" descr="A picture containing indoor, air, accessory, wood&#10;&#10;Description automatically generated">
            <a:extLst>
              <a:ext uri="{FF2B5EF4-FFF2-40B4-BE49-F238E27FC236}">
                <a16:creationId xmlns:a16="http://schemas.microsoft.com/office/drawing/2014/main" id="{1B233AA7-FB45-43C0-AE99-871DF3A1AA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70537" cy="1668605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5E64320-B53F-4BB4-85FA-B73826BCDF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427580"/>
              </p:ext>
            </p:extLst>
          </p:nvPr>
        </p:nvGraphicFramePr>
        <p:xfrm>
          <a:off x="2220686" y="1668605"/>
          <a:ext cx="8298575" cy="3765541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074480">
                  <a:extLst>
                    <a:ext uri="{9D8B030D-6E8A-4147-A177-3AD203B41FA5}">
                      <a16:colId xmlns:a16="http://schemas.microsoft.com/office/drawing/2014/main" val="320567948"/>
                    </a:ext>
                  </a:extLst>
                </a:gridCol>
                <a:gridCol w="2074480">
                  <a:extLst>
                    <a:ext uri="{9D8B030D-6E8A-4147-A177-3AD203B41FA5}">
                      <a16:colId xmlns:a16="http://schemas.microsoft.com/office/drawing/2014/main" val="276372798"/>
                    </a:ext>
                  </a:extLst>
                </a:gridCol>
                <a:gridCol w="2074480">
                  <a:extLst>
                    <a:ext uri="{9D8B030D-6E8A-4147-A177-3AD203B41FA5}">
                      <a16:colId xmlns:a16="http://schemas.microsoft.com/office/drawing/2014/main" val="1459275132"/>
                    </a:ext>
                  </a:extLst>
                </a:gridCol>
                <a:gridCol w="2075135">
                  <a:extLst>
                    <a:ext uri="{9D8B030D-6E8A-4147-A177-3AD203B41FA5}">
                      <a16:colId xmlns:a16="http://schemas.microsoft.com/office/drawing/2014/main" val="1533855395"/>
                    </a:ext>
                  </a:extLst>
                </a:gridCol>
              </a:tblGrid>
              <a:tr h="64840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aa-E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e-IL" sz="1200" b="1" u="sng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קונפורמר</a:t>
                      </a:r>
                      <a:r>
                        <a:rPr lang="he-IL" sz="1200" b="1" u="sng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127</a:t>
                      </a:r>
                      <a:endParaRPr lang="aa-E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e-IL" sz="1200" b="1" u="sng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קונפורמר</a:t>
                      </a:r>
                      <a:r>
                        <a:rPr lang="he-IL" sz="1200" b="1" u="sng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150</a:t>
                      </a:r>
                      <a:endParaRPr lang="aa-E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e-IL" sz="1200" b="1" u="sng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קונפורמר</a:t>
                      </a:r>
                      <a:r>
                        <a:rPr lang="he-IL" sz="1200" b="1" u="sng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52</a:t>
                      </a:r>
                      <a:endParaRPr lang="aa-E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4375918"/>
                  </a:ext>
                </a:extLst>
              </a:tr>
              <a:tr h="64840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400" dirty="0">
                          <a:effectLst/>
                        </a:rPr>
                        <a:t>אנרגיה כוללת יחסית</a:t>
                      </a:r>
                      <a:r>
                        <a:rPr lang="en-US" sz="1400" dirty="0">
                          <a:effectLst/>
                        </a:rPr>
                        <a:t/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en-US" sz="1400" dirty="0">
                          <a:effectLst/>
                        </a:rPr>
                        <a:t>kcal/mol</a:t>
                      </a:r>
                      <a:endParaRPr lang="aa-E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16.74</a:t>
                      </a:r>
                      <a:endParaRPr lang="aa-E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10.01</a:t>
                      </a:r>
                      <a:endParaRPr lang="aa-E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7.86</a:t>
                      </a:r>
                      <a:endParaRPr lang="aa-E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3574734"/>
                  </a:ext>
                </a:extLst>
              </a:tr>
              <a:tr h="64840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400" dirty="0">
                          <a:effectLst/>
                        </a:rPr>
                        <a:t>אנרגיית מארח יחסית </a:t>
                      </a:r>
                      <a:r>
                        <a:rPr lang="en-US" sz="1400" dirty="0">
                          <a:effectLst/>
                        </a:rPr>
                        <a:t/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en-US" sz="1400" dirty="0">
                          <a:effectLst/>
                        </a:rPr>
                        <a:t>kcal/mol</a:t>
                      </a:r>
                      <a:endParaRPr lang="aa-E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0.00</a:t>
                      </a:r>
                      <a:endParaRPr lang="aa-E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25.27</a:t>
                      </a:r>
                      <a:endParaRPr lang="aa-E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14.52</a:t>
                      </a:r>
                      <a:endParaRPr lang="aa-E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5752544"/>
                  </a:ext>
                </a:extLst>
              </a:tr>
              <a:tr h="390647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S (C</a:t>
                      </a:r>
                      <a:r>
                        <a:rPr lang="en-US" sz="1400" baseline="-25000" dirty="0">
                          <a:effectLst/>
                        </a:rPr>
                        <a:t>5</a:t>
                      </a:r>
                      <a:r>
                        <a:rPr lang="en-US" sz="1400" dirty="0">
                          <a:effectLst/>
                        </a:rPr>
                        <a:t>) </a:t>
                      </a:r>
                      <a:endParaRPr lang="aa-E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9.794</a:t>
                      </a:r>
                      <a:endParaRPr lang="aa-E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8.109</a:t>
                      </a:r>
                      <a:endParaRPr lang="aa-E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10.063</a:t>
                      </a:r>
                      <a:endParaRPr lang="aa-E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2444129"/>
                  </a:ext>
                </a:extLst>
              </a:tr>
              <a:tr h="390647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S (C</a:t>
                      </a:r>
                      <a:r>
                        <a:rPr lang="en-US" sz="1400" baseline="-25000" dirty="0">
                          <a:effectLst/>
                        </a:rPr>
                        <a:t>2</a:t>
                      </a:r>
                      <a:r>
                        <a:rPr lang="en-US" sz="1400" dirty="0">
                          <a:effectLst/>
                        </a:rPr>
                        <a:t>) </a:t>
                      </a:r>
                      <a:endParaRPr lang="aa-E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0.528</a:t>
                      </a:r>
                      <a:endParaRPr lang="aa-E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2.048</a:t>
                      </a:r>
                      <a:endParaRPr lang="aa-E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0.000</a:t>
                      </a:r>
                      <a:endParaRPr lang="aa-E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9810219"/>
                  </a:ext>
                </a:extLst>
              </a:tr>
              <a:tr h="390647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CCM </a:t>
                      </a:r>
                      <a:r>
                        <a:rPr lang="he-IL" sz="1400" dirty="0">
                          <a:effectLst/>
                        </a:rPr>
                        <a:t>  (</a:t>
                      </a:r>
                      <a:r>
                        <a:rPr lang="he-IL" sz="1400" dirty="0" err="1">
                          <a:effectLst/>
                        </a:rPr>
                        <a:t>כיראליות</a:t>
                      </a:r>
                      <a:r>
                        <a:rPr lang="he-IL" sz="1400" dirty="0">
                          <a:effectLst/>
                        </a:rPr>
                        <a:t>)</a:t>
                      </a:r>
                      <a:endParaRPr lang="aa-E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2.069</a:t>
                      </a:r>
                      <a:endParaRPr lang="aa-E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6.110</a:t>
                      </a:r>
                      <a:endParaRPr lang="aa-E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3.779</a:t>
                      </a:r>
                      <a:endParaRPr lang="aa-E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3217635"/>
                  </a:ext>
                </a:extLst>
              </a:tr>
              <a:tr h="64840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400" dirty="0">
                          <a:effectLst/>
                        </a:rPr>
                        <a:t>אנרגיית אינטראקציה</a:t>
                      </a:r>
                      <a:r>
                        <a:rPr lang="en-US" sz="1400" dirty="0">
                          <a:effectLst/>
                        </a:rPr>
                        <a:t/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en-US" sz="1400" dirty="0">
                          <a:effectLst/>
                        </a:rPr>
                        <a:t>kcal/mol</a:t>
                      </a:r>
                      <a:r>
                        <a:rPr lang="he-IL" sz="1400" dirty="0">
                          <a:effectLst/>
                        </a:rPr>
                        <a:t> </a:t>
                      </a:r>
                      <a:endParaRPr lang="aa-E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-80.77</a:t>
                      </a:r>
                      <a:endParaRPr lang="aa-E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-112.77</a:t>
                      </a:r>
                      <a:endParaRPr lang="aa-E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-104.17</a:t>
                      </a:r>
                      <a:endParaRPr lang="aa-E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502516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33878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3B04D-38C8-451E-91A0-52C9E25DB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dirty="0"/>
              <a:t>אפריל 2021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2C2AC8-5E63-4342-A9BB-C9CE6CCAA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/>
              <a:t>יובל בן-חיים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AB04BB-A9D0-49B3-8969-8D62EEB6E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7DA8-1E84-4C3F-B85D-275B004AFE4F}" type="slidenum">
              <a:rPr lang="en-US" smtClean="0"/>
              <a:t>12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E82B4B-5A9D-49F2-8F4A-0AE41E162A7E}"/>
              </a:ext>
            </a:extLst>
          </p:cNvPr>
          <p:cNvSpPr txBox="1"/>
          <p:nvPr/>
        </p:nvSpPr>
        <p:spPr>
          <a:xfrm>
            <a:off x="1670538" y="501840"/>
            <a:ext cx="10014979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תוצאות (המשך)</a:t>
            </a:r>
          </a:p>
          <a:p>
            <a:pPr algn="r" rtl="1"/>
            <a:r>
              <a:rPr lang="he-IL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אורביטלים מייצגים של </a:t>
            </a:r>
            <a:r>
              <a:rPr lang="he-IL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קונפורמר</a:t>
            </a:r>
            <a:r>
              <a:rPr lang="he-IL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150: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he-IL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algn="r" rtl="1"/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he-IL" sz="2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r" rtl="1"/>
            <a:r>
              <a:rPr lang="en-US" sz="2000" dirty="0"/>
              <a:t/>
            </a:r>
            <a:br>
              <a:rPr lang="en-US" sz="2000" dirty="0"/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he-IL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               אורביטל </a:t>
            </a: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Li-LP*</a:t>
            </a:r>
            <a:r>
              <a:rPr lang="he-IL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                    </a:t>
            </a: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   </a:t>
            </a:r>
            <a:r>
              <a:rPr lang="he-IL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     אורביטל </a:t>
            </a: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  CC-BD</a:t>
            </a:r>
            <a:r>
              <a:rPr lang="he-IL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                    </a:t>
            </a: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   </a:t>
            </a:r>
            <a:r>
              <a:rPr lang="he-IL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 אורביטל </a:t>
            </a: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OH-BD</a:t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he-IL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החלק הירוק באיור מייצג את האורביטל הקושר והאדום את האנטי-קושר. </a:t>
            </a: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he-IL" altLang="en-US" sz="3200" dirty="0">
              <a:latin typeface="Arial" panose="020B0604020202020204" pitchFamily="34" charset="0"/>
            </a:endParaRPr>
          </a:p>
          <a:p>
            <a:pPr algn="r" rtl="1"/>
            <a:endParaRPr lang="he-IL" sz="2000" dirty="0">
              <a:solidFill>
                <a:srgbClr val="002060"/>
              </a:solidFill>
            </a:endParaRPr>
          </a:p>
          <a:p>
            <a:pPr algn="r" rtl="1"/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7" name="Picture 6" descr="A picture containing indoor, air, accessory, wood&#10;&#10;Description automatically generated">
            <a:extLst>
              <a:ext uri="{FF2B5EF4-FFF2-40B4-BE49-F238E27FC236}">
                <a16:creationId xmlns:a16="http://schemas.microsoft.com/office/drawing/2014/main" id="{1B233AA7-FB45-43C0-AE99-871DF3A1AA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70537" cy="1668605"/>
          </a:xfrm>
          <a:prstGeom prst="rect">
            <a:avLst/>
          </a:prstGeom>
        </p:spPr>
      </p:pic>
      <p:pic>
        <p:nvPicPr>
          <p:cNvPr id="8" name="Picture 7" descr="A picture containing indoor, air, red, accessory&#10;&#10;Description automatically generated">
            <a:extLst>
              <a:ext uri="{FF2B5EF4-FFF2-40B4-BE49-F238E27FC236}">
                <a16:creationId xmlns:a16="http://schemas.microsoft.com/office/drawing/2014/main" id="{FE448835-E519-48EB-8AA4-EDE8D03891D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406" y="1341528"/>
            <a:ext cx="3475264" cy="3308849"/>
          </a:xfrm>
          <a:prstGeom prst="rect">
            <a:avLst/>
          </a:prstGeom>
        </p:spPr>
      </p:pic>
      <p:pic>
        <p:nvPicPr>
          <p:cNvPr id="9" name="Picture 8" descr="A picture containing indoor, air&#10;&#10;Description automatically generated">
            <a:extLst>
              <a:ext uri="{FF2B5EF4-FFF2-40B4-BE49-F238E27FC236}">
                <a16:creationId xmlns:a16="http://schemas.microsoft.com/office/drawing/2014/main" id="{45114107-64BA-42C3-A103-BBA10C33DD8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473" y="1515472"/>
            <a:ext cx="3357053" cy="3028339"/>
          </a:xfrm>
          <a:prstGeom prst="rect">
            <a:avLst/>
          </a:prstGeom>
        </p:spPr>
      </p:pic>
      <p:pic>
        <p:nvPicPr>
          <p:cNvPr id="10" name="Picture 9" descr="A picture containing indoor, stack&#10;&#10;Description automatically generated">
            <a:extLst>
              <a:ext uri="{FF2B5EF4-FFF2-40B4-BE49-F238E27FC236}">
                <a16:creationId xmlns:a16="http://schemas.microsoft.com/office/drawing/2014/main" id="{94C5CB9E-F63C-43E6-BEB0-1A63B12D4217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412" y="1515472"/>
            <a:ext cx="3357054" cy="313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3750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3B04D-38C8-451E-91A0-52C9E25DB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dirty="0"/>
              <a:t>אפריל 2021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2C2AC8-5E63-4342-A9BB-C9CE6CCAA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/>
              <a:t>יובל בן-חיים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AB04BB-A9D0-49B3-8969-8D62EEB6E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7DA8-1E84-4C3F-B85D-275B004AFE4F}" type="slidenum">
              <a:rPr lang="en-US" smtClean="0"/>
              <a:t>13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E82B4B-5A9D-49F2-8F4A-0AE41E162A7E}"/>
              </a:ext>
            </a:extLst>
          </p:cNvPr>
          <p:cNvSpPr txBox="1"/>
          <p:nvPr/>
        </p:nvSpPr>
        <p:spPr>
          <a:xfrm>
            <a:off x="1857080" y="475714"/>
            <a:ext cx="963249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תוצאות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/>
            </a:r>
            <a:b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r>
              <a:rPr lang="he-IL" sz="2400" dirty="0">
                <a:latin typeface="Calibri" panose="020F0502020204030204" pitchFamily="34" charset="0"/>
              </a:rPr>
              <a:t>חפיפת אורביטלים </a:t>
            </a:r>
            <a:r>
              <a:rPr lang="he-IL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בקונפורמר</a:t>
            </a:r>
            <a:r>
              <a:rPr lang="he-IL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150: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he-IL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algn="r" rtl="1"/>
            <a:r>
              <a:rPr lang="en-US" sz="2000" dirty="0"/>
              <a:t/>
            </a:r>
            <a:br>
              <a:rPr lang="en-US" sz="2000" dirty="0"/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he-IL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אפשר לראות כי </a:t>
            </a:r>
            <a:r>
              <a:rPr lang="he-IL" sz="18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אורביטל </a:t>
            </a:r>
            <a:r>
              <a:rPr lang="en-US" sz="18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BD</a:t>
            </a:r>
            <a:r>
              <a:rPr lang="he-IL" dirty="0"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en-US" sz="18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OH</a:t>
            </a:r>
            <a:r>
              <a:rPr lang="he-I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חופף במידה רבה את אורביטל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Li-LP*</a:t>
            </a:r>
            <a:r>
              <a:rPr lang="he-IL" dirty="0">
                <a:latin typeface="Arial" panose="020B0604020202020204" pitchFamily="34" charset="0"/>
                <a:ea typeface="Times New Roman" panose="02020603050405020304" pitchFamily="18" charset="0"/>
              </a:rPr>
              <a:t> (ועל כן האינטראקציה היא מאלו שמשתתפות ביצירת הקישור של </a:t>
            </a:r>
            <a:r>
              <a:rPr lang="he-IL" dirty="0" err="1">
                <a:latin typeface="Arial" panose="020B0604020202020204" pitchFamily="34" charset="0"/>
                <a:ea typeface="Times New Roman" panose="02020603050405020304" pitchFamily="18" charset="0"/>
              </a:rPr>
              <a:t>קטיון</a:t>
            </a:r>
            <a:r>
              <a:rPr lang="he-IL" dirty="0">
                <a:latin typeface="Arial" panose="020B0604020202020204" pitchFamily="34" charset="0"/>
                <a:ea typeface="Times New Roman" panose="02020603050405020304" pitchFamily="18" charset="0"/>
              </a:rPr>
              <a:t> הליתיום למארח) וכן שאורביטל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CC-BD</a:t>
            </a:r>
            <a:r>
              <a:rPr lang="he-IL" dirty="0">
                <a:latin typeface="Arial" panose="020B0604020202020204" pitchFamily="34" charset="0"/>
                <a:ea typeface="Times New Roman" panose="02020603050405020304" pitchFamily="18" charset="0"/>
              </a:rPr>
              <a:t> אינו יוצר חפיפה כזו – הוא אינו משתתף ביצירת הקישור (או, למען הדיוק, משתתף באופן חלש מאוד)</a:t>
            </a: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7" name="Picture 6" descr="A picture containing indoor, air, accessory, wood&#10;&#10;Description automatically generated">
            <a:extLst>
              <a:ext uri="{FF2B5EF4-FFF2-40B4-BE49-F238E27FC236}">
                <a16:creationId xmlns:a16="http://schemas.microsoft.com/office/drawing/2014/main" id="{1B233AA7-FB45-43C0-AE99-871DF3A1AA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70537" cy="1668605"/>
          </a:xfrm>
          <a:prstGeom prst="rect">
            <a:avLst/>
          </a:prstGeom>
        </p:spPr>
      </p:pic>
      <p:pic>
        <p:nvPicPr>
          <p:cNvPr id="8" name="Picture 7" descr="A picture containing indoor, air, several&#10;&#10;Description automatically generated">
            <a:extLst>
              <a:ext uri="{FF2B5EF4-FFF2-40B4-BE49-F238E27FC236}">
                <a16:creationId xmlns:a16="http://schemas.microsoft.com/office/drawing/2014/main" id="{5F7915B8-D09D-4A15-B49C-CD027555ACF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337" y="1111352"/>
            <a:ext cx="4040314" cy="392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37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3B04D-38C8-451E-91A0-52C9E25DB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dirty="0"/>
              <a:t>אפריל 2021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2C2AC8-5E63-4342-A9BB-C9CE6CCAA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/>
              <a:t>יובל בן-חיים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AB04BB-A9D0-49B3-8969-8D62EEB6E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7DA8-1E84-4C3F-B85D-275B004AFE4F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5E82B4B-5A9D-49F2-8F4A-0AE41E162A7E}"/>
                  </a:ext>
                </a:extLst>
              </p:cNvPr>
              <p:cNvSpPr txBox="1"/>
              <p:nvPr/>
            </p:nvSpPr>
            <p:spPr>
              <a:xfrm>
                <a:off x="1857080" y="475714"/>
                <a:ext cx="9632495" cy="5929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he-IL" sz="2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anose="020B0604020202020204" pitchFamily="34" charset="0"/>
                  </a:rPr>
                  <a:t>תוצאות</a:t>
                </a:r>
                <a:r>
                  <a:rPr lang="en-US" sz="32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anose="020B0604020202020204" pitchFamily="34" charset="0"/>
                  </a:rPr>
                  <a:t/>
                </a:r>
                <a:br>
                  <a:rPr lang="en-US" sz="32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anose="020B0604020202020204" pitchFamily="34" charset="0"/>
                  </a:rPr>
                </a:br>
                <a:r>
                  <a:rPr lang="he-IL" dirty="0">
                    <a:latin typeface="Calibri" panose="020F0502020204030204" pitchFamily="34" charset="0"/>
                  </a:rPr>
                  <a:t>בניית מודל לינארי לאנרגיית האינטראקציה באמצעות </a:t>
                </a:r>
                <a:r>
                  <a:rPr lang="en-US" dirty="0" err="1">
                    <a:latin typeface="Calibri" panose="020F0502020204030204" pitchFamily="34" charset="0"/>
                  </a:rPr>
                  <a:t>OriginPro</a:t>
                </a:r>
                <a:r>
                  <a:rPr lang="he-IL" dirty="0">
                    <a:latin typeface="Calibri" panose="020F0502020204030204" pitchFamily="34" charset="0"/>
                  </a:rPr>
                  <a:t>:</a:t>
                </a:r>
                <a:r>
                  <a:rPr lang="en-US" dirty="0">
                    <a:latin typeface="Calibri" panose="020F0502020204030204" pitchFamily="34" charset="0"/>
                  </a:rPr>
                  <a:t/>
                </a:r>
                <a:br>
                  <a:rPr lang="en-US" dirty="0">
                    <a:latin typeface="Calibri" panose="020F0502020204030204" pitchFamily="34" charset="0"/>
                  </a:rPr>
                </a:br>
                <a:r>
                  <a:rPr lang="he-IL" dirty="0">
                    <a:latin typeface="Calibri" panose="020F0502020204030204" pitchFamily="34" charset="0"/>
                  </a:rPr>
                  <a:t>ננסה לחזות את אנרגיית האינטראקציה באמצעות מודל לינארי מהצורה</a:t>
                </a:r>
                <a:r>
                  <a:rPr lang="he-IL" sz="2400" dirty="0">
                    <a:latin typeface="Calibri" panose="020F0502020204030204" pitchFamily="34" charset="0"/>
                  </a:rPr>
                  <a:t>:</a:t>
                </a:r>
                <a:r>
                  <a:rPr lang="en-US" sz="2400" dirty="0">
                    <a:latin typeface="Calibri" panose="020F0502020204030204" pitchFamily="34" charset="0"/>
                  </a:rPr>
                  <a:t/>
                </a:r>
                <a:br>
                  <a:rPr lang="en-US" sz="2400" dirty="0">
                    <a:latin typeface="Calibri" panose="020F0502020204030204" pitchFamily="34" charset="0"/>
                  </a:rPr>
                </a:br>
                <a:r>
                  <a:rPr lang="en-US" sz="2400" dirty="0">
                    <a:latin typeface="Calibri" panose="020F0502020204030204" pitchFamily="34" charset="0"/>
                  </a:rPr>
                  <a:t/>
                </a:r>
                <a:br>
                  <a:rPr lang="en-US" sz="2400" dirty="0">
                    <a:latin typeface="Calibri" panose="020F050202020403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a-ET" sz="24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𝑖𝑛𝑡𝑒𝑟𝑎𝑐𝑡𝑖𝑜𝑛</m:t>
                          </m:r>
                        </m:sub>
                      </m:sSub>
                      <m:r>
                        <a:rPr lang="he-IL" sz="24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≅</m:t>
                      </m:r>
                      <m:r>
                        <a:rPr lang="he-IL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aa-ET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aa-ET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aa-ET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aa-ET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+⋯+</m:t>
                      </m:r>
                      <m:sSub>
                        <m:sSubPr>
                          <m:ctrlPr>
                            <a:rPr lang="aa-ET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aa-ET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r>
                  <a:rPr lang="en-US" sz="2800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/>
                </a:r>
                <a:br>
                  <a:rPr lang="en-US" sz="2800" dirty="0">
                    <a:latin typeface="Calibri" panose="020F0502020204030204" pitchFamily="34" charset="0"/>
                    <a:ea typeface="Times New Roman" panose="02020603050405020304" pitchFamily="18" charset="0"/>
                  </a:rPr>
                </a:br>
                <a:r>
                  <a:rPr lang="he-IL" dirty="0"/>
                  <a:t>כאשר</a:t>
                </a:r>
                <a:r>
                  <a:rPr lang="en-US" dirty="0"/>
                  <a:t>:</a:t>
                </a:r>
                <a:r>
                  <a:rPr lang="he-IL" dirty="0"/>
                  <a:t/>
                </a:r>
                <a:br>
                  <a:rPr lang="he-IL" dirty="0"/>
                </a:br>
                <a:r>
                  <a:rPr lang="he-IL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a-E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⋯</m:t>
                        </m:r>
                      </m:sub>
                    </m:sSub>
                    <m:sSub>
                      <m:sSubPr>
                        <m:ctrlPr>
                          <a:rPr lang="aa-E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he-IL" dirty="0"/>
                  <a:t> הם ערכים </a:t>
                </a:r>
                <a:r>
                  <a:rPr lang="he-IL" dirty="0" err="1"/>
                  <a:t>סקלריים</a:t>
                </a:r>
                <a:r>
                  <a:rPr lang="he-IL" dirty="0"/>
                  <a:t>.</a:t>
                </a:r>
                <a:br>
                  <a:rPr lang="he-IL" dirty="0"/>
                </a:br>
                <a:r>
                  <a:rPr lang="he-IL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a-E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aa-E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he-IL" dirty="0"/>
                  <a:t> הם משתני המודל. </a:t>
                </a:r>
                <a:endParaRPr lang="aa-ET" dirty="0"/>
              </a:p>
              <a:p>
                <a:pPr algn="r" rtl="1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he-IL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לאחר בדיקת מדדים רבים הגענו למודל המורכב מהמשתנים הבאים:</a:t>
                </a:r>
                <a:endParaRPr lang="aa-E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 algn="r" rtl="1">
                  <a:buFont typeface="Symbol" panose="05050102010706020507" pitchFamily="18" charset="2"/>
                  <a:buChar char=""/>
                </a:pPr>
                <a:r>
                  <a:rPr lang="he-IL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אנרגיית האינטראקציה (המשתנה התלוי במודל)</a:t>
                </a:r>
                <a:endParaRPr lang="aa-E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 algn="r" rtl="1">
                  <a:buFont typeface="Symbol" panose="05050102010706020507" pitchFamily="18" charset="2"/>
                  <a:buChar char=""/>
                </a:pPr>
                <a:r>
                  <a:rPr lang="he-IL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אנרגיית המארח היחסית</a:t>
                </a:r>
                <a:endParaRPr lang="aa-E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 algn="r" rtl="1">
                  <a:buFont typeface="Symbol" panose="05050102010706020507" pitchFamily="18" charset="2"/>
                  <a:buChar char=""/>
                </a:pPr>
                <a:r>
                  <a:rPr lang="he-IL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מדד כדוריות</a:t>
                </a:r>
                <a:endParaRPr lang="aa-E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 algn="r" rtl="1">
                  <a:buFont typeface="Symbol" panose="05050102010706020507" pitchFamily="18" charset="2"/>
                  <a:buChar char=""/>
                </a:pPr>
                <a:r>
                  <a:rPr lang="he-IL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מדד 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CSM </a:t>
                </a:r>
                <a:r>
                  <a:rPr lang="en-US" sz="18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</a:t>
                </a:r>
                <a:r>
                  <a:rPr lang="en-US" sz="18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</a:t>
                </a:r>
                <a:r>
                  <a:rPr lang="en-US" sz="1800" baseline="-25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5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aa-E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 algn="r" rtl="1">
                  <a:buFont typeface="Symbol" panose="05050102010706020507" pitchFamily="18" charset="2"/>
                  <a:buChar char=""/>
                </a:pPr>
                <a:r>
                  <a:rPr lang="he-IL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מדד רציף </a:t>
                </a:r>
                <a:r>
                  <a:rPr lang="he-IL" sz="18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לכיראליות</a:t>
                </a:r>
                <a:r>
                  <a:rPr lang="he-IL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CCM</a:t>
                </a:r>
                <a:r>
                  <a:rPr lang="he-IL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aa-E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 algn="r" rtl="1">
                  <a:buFont typeface="Symbol" panose="05050102010706020507" pitchFamily="18" charset="2"/>
                  <a:buChar char=""/>
                </a:pPr>
                <a:r>
                  <a:rPr lang="he-IL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חציון אנרגיות האינטראקציה בין </a:t>
                </a:r>
                <a:r>
                  <a:rPr lang="he-IL" sz="18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אורביטלי</a:t>
                </a:r>
                <a:r>
                  <a:rPr lang="he-IL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O-LP</a:t>
                </a:r>
                <a:r>
                  <a:rPr lang="he-IL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(תורמים) לבין </a:t>
                </a:r>
                <a:r>
                  <a:rPr lang="he-IL" sz="18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אורביטלי</a:t>
                </a:r>
                <a:r>
                  <a:rPr lang="he-IL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Li-LP*</a:t>
                </a:r>
                <a:r>
                  <a:rPr lang="he-IL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(מקבלים).</a:t>
                </a:r>
                <a:endParaRPr lang="aa-E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 algn="r" rtl="1">
                  <a:buFont typeface="Symbol" panose="05050102010706020507" pitchFamily="18" charset="2"/>
                  <a:buChar char=""/>
                </a:pPr>
                <a:r>
                  <a:rPr lang="he-IL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מקסימום המרחק בין </a:t>
                </a:r>
                <a:r>
                  <a:rPr lang="he-IL" sz="18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קטיון</a:t>
                </a:r>
                <a:r>
                  <a:rPr lang="he-IL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הליתיום לאטומי החמצן.</a:t>
                </a:r>
                <a:endParaRPr lang="aa-E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 algn="r" rtl="1">
                  <a:spcAft>
                    <a:spcPts val="1000"/>
                  </a:spcAft>
                  <a:buFont typeface="Symbol" panose="05050102010706020507" pitchFamily="18" charset="2"/>
                  <a:buChar char=""/>
                </a:pPr>
                <a:r>
                  <a:rPr lang="he-IL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חציון אנרגיית האינטראקציה בין </a:t>
                </a:r>
                <a:r>
                  <a:rPr lang="he-IL" sz="18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אורביטלי</a:t>
                </a:r>
                <a:r>
                  <a:rPr lang="he-IL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OH-BD</a:t>
                </a:r>
                <a:r>
                  <a:rPr lang="he-IL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(תורמים) לבין </a:t>
                </a:r>
                <a:r>
                  <a:rPr lang="he-IL" sz="18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אורביטלי</a:t>
                </a:r>
                <a:r>
                  <a:rPr lang="he-IL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Li-LP*</a:t>
                </a:r>
                <a:r>
                  <a:rPr lang="he-IL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(מקבלים)</a:t>
                </a:r>
                <a:br>
                  <a:rPr lang="he-IL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</a:br>
                <a:endParaRPr lang="en-US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5E82B4B-5A9D-49F2-8F4A-0AE41E162A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7080" y="475714"/>
                <a:ext cx="9632495" cy="5929828"/>
              </a:xfrm>
              <a:prstGeom prst="rect">
                <a:avLst/>
              </a:prstGeom>
              <a:blipFill>
                <a:blip r:embed="rId3"/>
                <a:stretch>
                  <a:fillRect t="-1336" r="-164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picture containing indoor, air, accessory, wood&#10;&#10;Description automatically generated">
            <a:extLst>
              <a:ext uri="{FF2B5EF4-FFF2-40B4-BE49-F238E27FC236}">
                <a16:creationId xmlns:a16="http://schemas.microsoft.com/office/drawing/2014/main" id="{1B233AA7-FB45-43C0-AE99-871DF3A1AA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70537" cy="166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17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3B04D-38C8-451E-91A0-52C9E25DB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dirty="0"/>
              <a:t>אפריל 2021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2C2AC8-5E63-4342-A9BB-C9CE6CCAA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/>
              <a:t>יובל בן-חיים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AB04BB-A9D0-49B3-8969-8D62EEB6E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7DA8-1E84-4C3F-B85D-275B004AFE4F}" type="slidenum">
              <a:rPr lang="en-US" smtClean="0"/>
              <a:t>15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E82B4B-5A9D-49F2-8F4A-0AE41E162A7E}"/>
              </a:ext>
            </a:extLst>
          </p:cNvPr>
          <p:cNvSpPr txBox="1"/>
          <p:nvPr/>
        </p:nvSpPr>
        <p:spPr>
          <a:xfrm>
            <a:off x="1721305" y="276211"/>
            <a:ext cx="9632495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תוצאות  (המשך)</a:t>
            </a:r>
          </a:p>
          <a:p>
            <a:pPr algn="r" rtl="1"/>
            <a:r>
              <a:rPr lang="he-IL" dirty="0">
                <a:latin typeface="Calibri" panose="020F0502020204030204" pitchFamily="34" charset="0"/>
              </a:rPr>
              <a:t>דילול המודל למודל מינימלי:</a:t>
            </a:r>
          </a:p>
          <a:p>
            <a:pPr algn="r" rtl="1"/>
            <a:r>
              <a:rPr lang="he-IL" dirty="0">
                <a:latin typeface="Calibri" panose="020F0502020204030204" pitchFamily="34" charset="0"/>
              </a:rPr>
              <a:t>לאחר קבלת המודל, ביצענו דילול למצב של מודל מינימלי התלוי בארבעה גורמים בלבד. את התוצאה נציג תחילה בשיטה הקרויה </a:t>
            </a:r>
            <a:r>
              <a:rPr lang="en-US" dirty="0">
                <a:latin typeface="Calibri" panose="020F0502020204030204" pitchFamily="34" charset="0"/>
              </a:rPr>
              <a:t>Scatter Matrix</a:t>
            </a:r>
            <a:r>
              <a:rPr lang="he-IL" dirty="0">
                <a:latin typeface="Calibri" panose="020F0502020204030204" pitchFamily="34" charset="0"/>
              </a:rPr>
              <a:t>:</a:t>
            </a:r>
          </a:p>
          <a:p>
            <a:pPr algn="r" rtl="1"/>
            <a:r>
              <a:rPr lang="en-US" sz="2000" dirty="0">
                <a:latin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</a:rPr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he-IL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כפי שניתן לראות, אנרגיית האינטראקציה תלויה במובהק רק באנרגיית המארח היחסית. ע"י הצגה בגרף נוכל לראות טוב יותר שיתר הפרמטרים משפיעים גם הם באופן </a:t>
            </a:r>
            <a:r>
              <a:rPr lang="he-IL" altLang="en-US" sz="2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סינרגי</a:t>
            </a:r>
            <a:r>
              <a:rPr lang="he-IL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:</a:t>
            </a: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7" name="Picture 6" descr="A picture containing indoor, air, accessory, wood&#10;&#10;Description automatically generated">
            <a:extLst>
              <a:ext uri="{FF2B5EF4-FFF2-40B4-BE49-F238E27FC236}">
                <a16:creationId xmlns:a16="http://schemas.microsoft.com/office/drawing/2014/main" id="{1B233AA7-FB45-43C0-AE99-871DF3A1AA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70537" cy="16686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C15396F-F899-4DDA-8EEC-8C669244005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595" y="1668605"/>
            <a:ext cx="6174468" cy="423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3362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3B04D-38C8-451E-91A0-52C9E25DB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dirty="0"/>
              <a:t>אפריל 2021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2C2AC8-5E63-4342-A9BB-C9CE6CCAA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/>
              <a:t>יובל בן-חיים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AB04BB-A9D0-49B3-8969-8D62EEB6E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7DA8-1E84-4C3F-B85D-275B004AFE4F}" type="slidenum">
              <a:rPr lang="en-US" smtClean="0"/>
              <a:t>16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E82B4B-5A9D-49F2-8F4A-0AE41E162A7E}"/>
              </a:ext>
            </a:extLst>
          </p:cNvPr>
          <p:cNvSpPr txBox="1"/>
          <p:nvPr/>
        </p:nvSpPr>
        <p:spPr>
          <a:xfrm>
            <a:off x="1857080" y="475714"/>
            <a:ext cx="9632495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תוצאות</a:t>
            </a: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/>
            </a:r>
            <a:b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r>
              <a:rPr lang="he-IL" dirty="0">
                <a:latin typeface="Calibri" panose="020F0502020204030204" pitchFamily="34" charset="0"/>
              </a:rPr>
              <a:t>הצגת הגרף המתקבל </a:t>
            </a:r>
            <a:r>
              <a:rPr lang="he-IL" dirty="0" smtClean="0">
                <a:latin typeface="Calibri" panose="020F0502020204030204" pitchFamily="34" charset="0"/>
              </a:rPr>
              <a:t>מהמודל</a:t>
            </a:r>
            <a:r>
              <a:rPr lang="he-IL" dirty="0">
                <a:latin typeface="Calibri" panose="020F0502020204030204" pitchFamily="34" charset="0"/>
              </a:rPr>
              <a:t>:</a:t>
            </a:r>
            <a:r>
              <a:rPr lang="he-IL" dirty="0" smtClean="0">
                <a:latin typeface="Calibri" panose="020F0502020204030204" pitchFamily="34" charset="0"/>
              </a:rPr>
              <a:t>  </a:t>
            </a:r>
            <a:r>
              <a:rPr lang="en-US" dirty="0">
                <a:latin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</a:rPr>
            </a:br>
            <a:endParaRPr lang="he-IL" dirty="0">
              <a:latin typeface="Calibri" panose="020F0502020204030204" pitchFamily="34" charset="0"/>
            </a:endParaRPr>
          </a:p>
          <a:p>
            <a:pPr algn="r" rtl="1"/>
            <a:r>
              <a:rPr lang="en-US" sz="2000" dirty="0"/>
              <a:t/>
            </a:r>
            <a:br>
              <a:rPr lang="en-US" sz="2000" dirty="0"/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he-IL" altLang="en-US" sz="3200" dirty="0">
              <a:latin typeface="Arial" panose="020B0604020202020204" pitchFamily="34" charset="0"/>
            </a:endParaRPr>
          </a:p>
          <a:p>
            <a:pPr algn="r" rtl="1"/>
            <a:endParaRPr lang="he-IL" sz="2000" dirty="0">
              <a:solidFill>
                <a:srgbClr val="002060"/>
              </a:solidFill>
            </a:endParaRPr>
          </a:p>
          <a:p>
            <a:pPr algn="r" rtl="1"/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7" name="Picture 6" descr="A picture containing indoor, air, accessory, wood&#10;&#10;Description automatically generated">
            <a:extLst>
              <a:ext uri="{FF2B5EF4-FFF2-40B4-BE49-F238E27FC236}">
                <a16:creationId xmlns:a16="http://schemas.microsoft.com/office/drawing/2014/main" id="{1B233AA7-FB45-43C0-AE99-871DF3A1AA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70537" cy="16686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42C1F2-1B8B-491B-A478-AF704971148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749" y="1332411"/>
            <a:ext cx="6884125" cy="502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351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3B04D-38C8-451E-91A0-52C9E25DB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dirty="0"/>
              <a:t>אפריל 2021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2C2AC8-5E63-4342-A9BB-C9CE6CCAA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/>
              <a:t>יובל בן-חיים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AB04BB-A9D0-49B3-8969-8D62EEB6E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7DA8-1E84-4C3F-B85D-275B004AFE4F}" type="slidenum">
              <a:rPr lang="en-US" smtClean="0"/>
              <a:t>17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E82B4B-5A9D-49F2-8F4A-0AE41E162A7E}"/>
              </a:ext>
            </a:extLst>
          </p:cNvPr>
          <p:cNvSpPr txBox="1"/>
          <p:nvPr/>
        </p:nvSpPr>
        <p:spPr>
          <a:xfrm>
            <a:off x="1857080" y="475714"/>
            <a:ext cx="963249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תוצאות</a:t>
            </a:r>
            <a:r>
              <a:rPr lang="en-US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/>
            </a:r>
            <a:br>
              <a:rPr lang="en-US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r>
              <a:rPr lang="he-IL" dirty="0">
                <a:latin typeface="Calibri" panose="020F0502020204030204" pitchFamily="34" charset="0"/>
              </a:rPr>
              <a:t>כפי שניתן לראות בגרף לעיל, ההתאמה של הנקודות בפועל למודל היא טובה. ע"י מדד </a:t>
            </a:r>
            <a:r>
              <a:rPr lang="en-US" dirty="0">
                <a:latin typeface="Calibri" panose="020F0502020204030204" pitchFamily="34" charset="0"/>
              </a:rPr>
              <a:t>Pearson’s R</a:t>
            </a:r>
            <a:r>
              <a:rPr lang="he-IL" dirty="0">
                <a:latin typeface="Calibri" panose="020F0502020204030204" pitchFamily="34" charset="0"/>
              </a:rPr>
              <a:t> ניתן לקבל זאת באופן מספרי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he-IL" dirty="0">
                <a:latin typeface="Calibri" panose="020F0502020204030204" pitchFamily="34" charset="0"/>
              </a:rPr>
              <a:t>- </a:t>
            </a:r>
            <a:r>
              <a:rPr lang="he-IL" sz="18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(Pearson’s r = 0.907</a:t>
            </a:r>
            <a:r>
              <a:rPr lang="he-I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ומדד נוסף מאפשר לראות שפיזור הנקודות הדוק למדיי-</a:t>
            </a:r>
          </a:p>
          <a:p>
            <a:pPr algn="r" rtl="1"/>
            <a:r>
              <a:rPr lang="he-IL" sz="18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Adj. R</a:t>
            </a:r>
            <a:r>
              <a:rPr lang="en-US" sz="18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=0.82</a:t>
            </a:r>
            <a:r>
              <a:rPr lang="he-IL" sz="18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). </a:t>
            </a:r>
          </a:p>
          <a:p>
            <a:pPr algn="r" rtl="1"/>
            <a:endParaRPr lang="he-IL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r>
              <a:rPr lang="he-IL" dirty="0">
                <a:latin typeface="Calibri" panose="020F0502020204030204" pitchFamily="34" charset="0"/>
                <a:cs typeface="Arial" panose="020B0604020202020204" pitchFamily="34" charset="0"/>
              </a:rPr>
              <a:t>נותר רק לראות מה תהיה השגיאה הצפויה של חיזוי אנרגיית האינטראקציה באמצעות מודל זה, שהפרמטרים שלו הם:</a:t>
            </a:r>
            <a: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</a:rPr>
              <a:t/>
            </a:r>
            <a:br>
              <a:rPr lang="en-US" sz="2800" dirty="0">
                <a:latin typeface="Calibri" panose="020F0502020204030204" pitchFamily="34" charset="0"/>
              </a:rPr>
            </a:br>
            <a:endParaRPr lang="he-IL" sz="2800" dirty="0">
              <a:latin typeface="Calibri" panose="020F0502020204030204" pitchFamily="34" charset="0"/>
            </a:endParaRPr>
          </a:p>
          <a:p>
            <a:pPr algn="r" rtl="1"/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he-IL" sz="2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r" rtl="1"/>
            <a:r>
              <a:rPr lang="en-US" sz="2000" dirty="0"/>
              <a:t/>
            </a:r>
            <a:br>
              <a:rPr lang="en-US" sz="2000" dirty="0"/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7" name="Picture 6" descr="A picture containing indoor, air, accessory, wood&#10;&#10;Description automatically generated">
            <a:extLst>
              <a:ext uri="{FF2B5EF4-FFF2-40B4-BE49-F238E27FC236}">
                <a16:creationId xmlns:a16="http://schemas.microsoft.com/office/drawing/2014/main" id="{1B233AA7-FB45-43C0-AE99-871DF3A1AA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70537" cy="1668605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64D83B5-6749-4334-8479-8AE991D739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79171"/>
              </p:ext>
            </p:extLst>
          </p:nvPr>
        </p:nvGraphicFramePr>
        <p:xfrm>
          <a:off x="3178628" y="2595878"/>
          <a:ext cx="5003347" cy="3034215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165163">
                  <a:extLst>
                    <a:ext uri="{9D8B030D-6E8A-4147-A177-3AD203B41FA5}">
                      <a16:colId xmlns:a16="http://schemas.microsoft.com/office/drawing/2014/main" val="4084404040"/>
                    </a:ext>
                  </a:extLst>
                </a:gridCol>
                <a:gridCol w="1096624">
                  <a:extLst>
                    <a:ext uri="{9D8B030D-6E8A-4147-A177-3AD203B41FA5}">
                      <a16:colId xmlns:a16="http://schemas.microsoft.com/office/drawing/2014/main" val="1705951585"/>
                    </a:ext>
                  </a:extLst>
                </a:gridCol>
                <a:gridCol w="949646">
                  <a:extLst>
                    <a:ext uri="{9D8B030D-6E8A-4147-A177-3AD203B41FA5}">
                      <a16:colId xmlns:a16="http://schemas.microsoft.com/office/drawing/2014/main" val="525564299"/>
                    </a:ext>
                  </a:extLst>
                </a:gridCol>
                <a:gridCol w="1791914">
                  <a:extLst>
                    <a:ext uri="{9D8B030D-6E8A-4147-A177-3AD203B41FA5}">
                      <a16:colId xmlns:a16="http://schemas.microsoft.com/office/drawing/2014/main" val="3435494835"/>
                    </a:ext>
                  </a:extLst>
                </a:gridCol>
              </a:tblGrid>
              <a:tr h="947406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Relative Standard Error</a:t>
                      </a:r>
                      <a:endParaRPr lang="aa-E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Standard Error</a:t>
                      </a:r>
                      <a:endParaRPr lang="aa-E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Value</a:t>
                      </a:r>
                      <a:endParaRPr lang="aa-E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Parameter</a:t>
                      </a:r>
                      <a:endParaRPr lang="aa-E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9242383"/>
                  </a:ext>
                </a:extLst>
              </a:tr>
              <a:tr h="293292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7.8%</a:t>
                      </a:r>
                      <a:endParaRPr lang="aa-E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0.0655</a:t>
                      </a:r>
                      <a:endParaRPr lang="aa-E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-0.8391</a:t>
                      </a:r>
                      <a:endParaRPr lang="aa-E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Relative Host Energy</a:t>
                      </a:r>
                      <a:endParaRPr lang="aa-E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9286295"/>
                  </a:ext>
                </a:extLst>
              </a:tr>
              <a:tr h="293292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16.8%</a:t>
                      </a:r>
                      <a:endParaRPr lang="aa-E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13.7864</a:t>
                      </a:r>
                      <a:endParaRPr lang="aa-E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81.9148</a:t>
                      </a:r>
                      <a:endParaRPr lang="aa-E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Globularity</a:t>
                      </a:r>
                      <a:endParaRPr lang="aa-E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4108302"/>
                  </a:ext>
                </a:extLst>
              </a:tr>
              <a:tr h="620349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33.7%</a:t>
                      </a:r>
                      <a:endParaRPr lang="aa-E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0.7684</a:t>
                      </a:r>
                      <a:endParaRPr lang="aa-E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-2.2777</a:t>
                      </a:r>
                      <a:endParaRPr lang="aa-E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OH BD – Li LP* Energy Median</a:t>
                      </a:r>
                      <a:endParaRPr lang="aa-E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0397470"/>
                  </a:ext>
                </a:extLst>
              </a:tr>
              <a:tr h="293292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23.</a:t>
                      </a:r>
                      <a:r>
                        <a:rPr lang="he-IL" sz="1200">
                          <a:effectLst/>
                        </a:rPr>
                        <a:t>3</a:t>
                      </a:r>
                      <a:r>
                        <a:rPr lang="en-US" sz="1200">
                          <a:effectLst/>
                        </a:rPr>
                        <a:t>%</a:t>
                      </a:r>
                      <a:endParaRPr lang="aa-E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0.2595</a:t>
                      </a:r>
                      <a:endParaRPr lang="aa-E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1.1153</a:t>
                      </a:r>
                      <a:endParaRPr lang="aa-E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CCM</a:t>
                      </a:r>
                      <a:endParaRPr lang="aa-E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881646"/>
                  </a:ext>
                </a:extLst>
              </a:tr>
              <a:tr h="293292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e-IL" sz="1200">
                          <a:effectLst/>
                        </a:rPr>
                        <a:t> </a:t>
                      </a:r>
                      <a:endParaRPr lang="aa-E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e-IL" sz="1200">
                          <a:effectLst/>
                        </a:rPr>
                        <a:t> </a:t>
                      </a:r>
                      <a:endParaRPr lang="aa-E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0.8</a:t>
                      </a:r>
                      <a:r>
                        <a:rPr lang="he-IL" sz="1200">
                          <a:effectLst/>
                        </a:rPr>
                        <a:t>2</a:t>
                      </a:r>
                      <a:endParaRPr lang="aa-E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Adj. R</a:t>
                      </a:r>
                      <a:r>
                        <a:rPr lang="en-US" sz="1200" baseline="30000">
                          <a:effectLst/>
                        </a:rPr>
                        <a:t>2</a:t>
                      </a:r>
                      <a:endParaRPr lang="aa-E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2196089"/>
                  </a:ext>
                </a:extLst>
              </a:tr>
              <a:tr h="293292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e-IL" sz="1200">
                          <a:effectLst/>
                        </a:rPr>
                        <a:t> </a:t>
                      </a:r>
                      <a:endParaRPr lang="aa-E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e-IL" sz="1200">
                          <a:effectLst/>
                        </a:rPr>
                        <a:t> </a:t>
                      </a:r>
                      <a:endParaRPr lang="aa-E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1153.56</a:t>
                      </a:r>
                      <a:endParaRPr lang="aa-E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RSS of Residuals</a:t>
                      </a:r>
                      <a:endParaRPr lang="aa-E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13835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22168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3B04D-38C8-451E-91A0-52C9E25DB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dirty="0"/>
              <a:t>אפריל 2021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2C2AC8-5E63-4342-A9BB-C9CE6CCAA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/>
              <a:t>יובל בן-חיים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AB04BB-A9D0-49B3-8969-8D62EEB6E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7DA8-1E84-4C3F-B85D-275B004AFE4F}" type="slidenum">
              <a:rPr lang="en-US" smtClean="0"/>
              <a:t>18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5E82B4B-5A9D-49F2-8F4A-0AE41E162A7E}"/>
                  </a:ext>
                </a:extLst>
              </p:cNvPr>
              <p:cNvSpPr txBox="1"/>
              <p:nvPr/>
            </p:nvSpPr>
            <p:spPr>
              <a:xfrm>
                <a:off x="1857080" y="475714"/>
                <a:ext cx="9632495" cy="49216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he-IL" sz="2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anose="020B0604020202020204" pitchFamily="34" charset="0"/>
                  </a:rPr>
                  <a:t>תוצאות</a:t>
                </a:r>
                <a:r>
                  <a:rPr lang="en-US" sz="8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anose="020B0604020202020204" pitchFamily="34" charset="0"/>
                  </a:rPr>
                  <a:t/>
                </a:r>
                <a:br>
                  <a:rPr lang="en-US" sz="8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anose="020B0604020202020204" pitchFamily="34" charset="0"/>
                  </a:rPr>
                </a:br>
                <a:r>
                  <a:rPr lang="he-IL" dirty="0">
                    <a:latin typeface="Calibri" panose="020F0502020204030204" pitchFamily="34" charset="0"/>
                  </a:rPr>
                  <a:t>חישוב השגיאה היחסית מתבצע באמצעות ממוצע מדד ה-</a:t>
                </a:r>
                <a:r>
                  <a:rPr lang="en-US" dirty="0">
                    <a:latin typeface="Calibri" panose="020F0502020204030204" pitchFamily="34" charset="0"/>
                  </a:rPr>
                  <a:t>RSS</a:t>
                </a:r>
                <a:r>
                  <a:rPr lang="he-IL" dirty="0">
                    <a:latin typeface="Calibri" panose="020F0502020204030204" pitchFamily="34" charset="0"/>
                  </a:rPr>
                  <a:t> (</a:t>
                </a:r>
                <a:r>
                  <a:rPr lang="en-US" dirty="0">
                    <a:latin typeface="Calibri" panose="020F0502020204030204" pitchFamily="34" charset="0"/>
                  </a:rPr>
                  <a:t>Root Sum Square</a:t>
                </a:r>
                <a:r>
                  <a:rPr lang="he-IL" dirty="0">
                    <a:latin typeface="Calibri" panose="020F0502020204030204" pitchFamily="34" charset="0"/>
                  </a:rPr>
                  <a:t>) של השאריות – כלומר, שורש סכום הריבועים של השגיאות בין הנקודה בפועל לבין החיזוי, מחולקת בממוצע אנרגיית האינטראקציה בפועל:</a:t>
                </a:r>
              </a:p>
              <a:p>
                <a:pPr algn="ctr" rtl="1"/>
                <a:r>
                  <a:rPr lang="en-US" dirty="0">
                    <a:latin typeface="Calibri" panose="020F0502020204030204" pitchFamily="34" charset="0"/>
                  </a:rPr>
                  <a:t/>
                </a:r>
                <a:br>
                  <a:rPr lang="en-US" dirty="0">
                    <a:latin typeface="Calibri" panose="020F0502020204030204" pitchFamily="34" charset="0"/>
                  </a:rPr>
                </a:br>
                <a14:m>
                  <m:oMath xmlns:m="http://schemas.openxmlformats.org/officeDocument/2006/math">
                    <m:r>
                      <a:rPr lang="he-IL" sz="18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%=</m:t>
                    </m:r>
                    <m:sSup>
                      <m:sSupPr>
                        <m:ctrlPr>
                          <a:rPr lang="aa-E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aa-ET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aa-ET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aa-ET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𝑖𝑛𝑡𝑒𝑟𝑎𝑐𝑡𝑖𝑜𝑛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</m:e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p>
                    <m:f>
                      <m:fPr>
                        <m:ctrlPr>
                          <a:rPr lang="aa-E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𝑅𝑆𝑆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den>
                    </m:f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100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 </m:t>
                    </m:r>
                    <m:sSup>
                      <m:sSupPr>
                        <m:ctrlPr>
                          <a:rPr lang="aa-E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103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21</m:t>
                        </m:r>
                      </m:e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p>
                    <m:f>
                      <m:fPr>
                        <m:ctrlPr>
                          <a:rPr lang="aa-E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1153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56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159</m:t>
                        </m:r>
                      </m:den>
                    </m:f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100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03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%</m:t>
                    </m:r>
                  </m:oMath>
                </a14:m>
                <a:r>
                  <a:rPr lang="he-IL" dirty="0">
                    <a:latin typeface="Calibri" panose="020F0502020204030204" pitchFamily="34" charset="0"/>
                  </a:rPr>
                  <a:t> </a:t>
                </a:r>
              </a:p>
              <a:p>
                <a:pPr algn="r" rtl="1"/>
                <a:r>
                  <a:rPr lang="en-US" sz="2000" dirty="0">
                    <a:latin typeface="Calibri" panose="020F0502020204030204" pitchFamily="34" charset="0"/>
                  </a:rPr>
                  <a:t/>
                </a:r>
                <a:br>
                  <a:rPr lang="en-US" sz="2000" dirty="0">
                    <a:latin typeface="Calibri" panose="020F0502020204030204" pitchFamily="34" charset="0"/>
                  </a:rPr>
                </a:br>
                <a:r>
                  <a:rPr lang="he-IL" sz="2000" dirty="0">
                    <a:latin typeface="Calibri" panose="020F0502020204030204" pitchFamily="34" charset="0"/>
                  </a:rPr>
                  <a:t>שגיאה בת כ-7% היא שגיאה נמוכה יחסית למודל פשוט מסוג זה.</a:t>
                </a:r>
              </a:p>
              <a:p>
                <a:pPr algn="r" rtl="1"/>
                <a:r>
                  <a:rPr lang="en-US" sz="2000" dirty="0"/>
                  <a:t/>
                </a:r>
                <a:br>
                  <a:rPr lang="en-US" sz="2000" dirty="0"/>
                </a:br>
                <a:r>
                  <a:rPr lang="en-US" altLang="en-US" sz="2000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/>
                </a:r>
                <a:br>
                  <a:rPr lang="en-US" altLang="en-US" sz="2000" dirty="0">
                    <a:latin typeface="Calibri" panose="020F0502020204030204" pitchFamily="34" charset="0"/>
                    <a:ea typeface="Times New Roman" panose="02020603050405020304" pitchFamily="18" charset="0"/>
                  </a:rPr>
                </a:br>
                <a:r>
                  <a:rPr lang="en-US" altLang="en-US" sz="2000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/>
                </a:r>
                <a:br>
                  <a:rPr lang="en-US" altLang="en-US" sz="2000" dirty="0">
                    <a:latin typeface="Calibri" panose="020F0502020204030204" pitchFamily="34" charset="0"/>
                    <a:ea typeface="Times New Roman" panose="02020603050405020304" pitchFamily="18" charset="0"/>
                  </a:rPr>
                </a:br>
                <a:r>
                  <a:rPr lang="en-US" altLang="en-US" sz="2000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/>
                </a:r>
                <a:br>
                  <a:rPr lang="en-US" altLang="en-US" sz="2000" dirty="0">
                    <a:latin typeface="Calibri" panose="020F0502020204030204" pitchFamily="34" charset="0"/>
                    <a:ea typeface="Times New Roman" panose="02020603050405020304" pitchFamily="18" charset="0"/>
                  </a:rPr>
                </a:br>
                <a:r>
                  <a:rPr lang="en-US" altLang="en-US" sz="2000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/>
                </a:r>
                <a:br>
                  <a:rPr lang="en-US" altLang="en-US" sz="2000" dirty="0">
                    <a:latin typeface="Calibri" panose="020F0502020204030204" pitchFamily="34" charset="0"/>
                    <a:ea typeface="Times New Roman" panose="02020603050405020304" pitchFamily="18" charset="0"/>
                  </a:rPr>
                </a:br>
                <a:r>
                  <a:rPr lang="en-US" altLang="en-US" sz="2000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/>
                </a:r>
                <a:br>
                  <a:rPr lang="en-US" altLang="en-US" sz="2000" dirty="0">
                    <a:latin typeface="Calibri" panose="020F0502020204030204" pitchFamily="34" charset="0"/>
                    <a:ea typeface="Times New Roman" panose="02020603050405020304" pitchFamily="18" charset="0"/>
                  </a:rPr>
                </a:br>
                <a:endParaRPr lang="en-US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5E82B4B-5A9D-49F2-8F4A-0AE41E162A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7080" y="475714"/>
                <a:ext cx="9632495" cy="4921668"/>
              </a:xfrm>
              <a:prstGeom prst="rect">
                <a:avLst/>
              </a:prstGeom>
              <a:blipFill>
                <a:blip r:embed="rId3"/>
                <a:stretch>
                  <a:fillRect t="-1611" r="-164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picture containing indoor, air, accessory, wood&#10;&#10;Description automatically generated">
            <a:extLst>
              <a:ext uri="{FF2B5EF4-FFF2-40B4-BE49-F238E27FC236}">
                <a16:creationId xmlns:a16="http://schemas.microsoft.com/office/drawing/2014/main" id="{1B233AA7-FB45-43C0-AE99-871DF3A1AA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70537" cy="166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9549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3B04D-38C8-451E-91A0-52C9E25DB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dirty="0"/>
              <a:t>אפריל 2021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2C2AC8-5E63-4342-A9BB-C9CE6CCAA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/>
              <a:t>יובל בן-חיים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AB04BB-A9D0-49B3-8969-8D62EEB6E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7DA8-1E84-4C3F-B85D-275B004AFE4F}" type="slidenum">
              <a:rPr lang="en-US" smtClean="0"/>
              <a:t>19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E82B4B-5A9D-49F2-8F4A-0AE41E162A7E}"/>
              </a:ext>
            </a:extLst>
          </p:cNvPr>
          <p:cNvSpPr txBox="1"/>
          <p:nvPr/>
        </p:nvSpPr>
        <p:spPr>
          <a:xfrm>
            <a:off x="1857080" y="475714"/>
            <a:ext cx="9632495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מסקנות</a:t>
            </a:r>
          </a:p>
          <a:p>
            <a:pPr algn="r" rtl="1"/>
            <a:r>
              <a:rPr lang="he-IL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המחקר מראה שאפשר לקבל מודל פשוט לאנרגיית האינטראקציה, מפרמטרים גיאומטריים, אנרגטיים (בעיקר אנרגיית המולקולה המארחת) ופרמטרי אינטראקציה, ויתר על כן- מודל מדויק למדי.</a:t>
            </a:r>
          </a:p>
          <a:p>
            <a:pPr algn="r" rtl="1"/>
            <a:r>
              <a:rPr lang="he-IL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במהלך בניית המודל, הגענו למספר תובנות מעניינות: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המרחק של </a:t>
            </a:r>
            <a:r>
              <a:rPr lang="he-IL" sz="2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קטיון</a:t>
            </a:r>
            <a:r>
              <a:rPr lang="he-IL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 הליתיום מאטומי החמצן כמעט ואינו משפיע על אנרגיית האינטראקציה.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לעומת זאת, האינטראקציה החזקה ביותר היא בין אורביטל 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OH-BD</a:t>
            </a:r>
            <a:r>
              <a:rPr lang="he-IL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 (תורם) לבין אורביטל       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Li-LP*</a:t>
            </a:r>
            <a:r>
              <a:rPr lang="he-IL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 (מקבל).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מבחינה גיאומטרית, המדדים המובהקים והתורמים ביותר לאנרגיית האינטראקציה הם מדד הכדוריות ומדד </a:t>
            </a:r>
            <a:r>
              <a:rPr lang="he-IL" sz="2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הכיראליות</a:t>
            </a:r>
            <a:r>
              <a:rPr lang="he-IL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</a:p>
          <a:p>
            <a:pPr algn="r" rtl="1"/>
            <a:endParaRPr lang="he-IL" sz="2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r" rtl="1"/>
            <a:r>
              <a:rPr lang="he-I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בעבודה זו השתמשנו בשיטות הדמיה ממוחשבות – מכניקה מולקולרית לבניית </a:t>
            </a:r>
            <a:r>
              <a:rPr lang="he-IL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הקונפרמרים</a:t>
            </a:r>
            <a:r>
              <a:rPr lang="he-I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השונים, וחישוב קוונטי לקביעת האנרגיה ואופי האינטראקציה. היתרון של שיטות אלו משמעותי – אין צורך במכשור מעבדתי יקר וכן בסינתזה של </a:t>
            </a:r>
            <a:r>
              <a:rPr lang="he-IL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הפילארארן</a:t>
            </a:r>
            <a:r>
              <a:rPr lang="he-I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על כל מגבלותיה. העבודה מהירה מאוד יחסית לסינתזה ובדיקות במעבדה.</a:t>
            </a:r>
            <a:endParaRPr lang="aa-E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7" name="Picture 6" descr="A picture containing indoor, air, accessory, wood&#10;&#10;Description automatically generated">
            <a:extLst>
              <a:ext uri="{FF2B5EF4-FFF2-40B4-BE49-F238E27FC236}">
                <a16:creationId xmlns:a16="http://schemas.microsoft.com/office/drawing/2014/main" id="{1B233AA7-FB45-43C0-AE99-871DF3A1AA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70537" cy="166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1731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3B04D-38C8-451E-91A0-52C9E25DB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dirty="0"/>
              <a:t>אפריל 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AB04BB-A9D0-49B3-8969-8D62EEB6E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7DA8-1E84-4C3F-B85D-275B004AFE4F}" type="slidenum">
              <a:rPr lang="en-US" smtClean="0"/>
              <a:t>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2C2AC8-5E63-4342-A9BB-C9CE6CCAA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/>
              <a:t>יובל בן-חיים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E82B4B-5A9D-49F2-8F4A-0AE41E162A7E}"/>
              </a:ext>
            </a:extLst>
          </p:cNvPr>
          <p:cNvSpPr txBox="1"/>
          <p:nvPr/>
        </p:nvSpPr>
        <p:spPr>
          <a:xfrm>
            <a:off x="1774345" y="527667"/>
            <a:ext cx="9668096" cy="66787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he-IL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מבוא</a:t>
            </a:r>
          </a:p>
          <a:p>
            <a:pPr algn="r" rtl="1"/>
            <a:r>
              <a:rPr lang="he-IL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מולקולת פילארארן (</a:t>
            </a: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Pillar[n]</a:t>
            </a:r>
            <a:r>
              <a:rPr lang="en-US" altLang="en-US" sz="2000" dirty="0" err="1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Arene</a:t>
            </a:r>
            <a:r>
              <a:rPr lang="he-IL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) הינה מולקולה טבעתית הבנויה מיחידות של טבעות בנזן</a:t>
            </a:r>
          </a:p>
          <a:p>
            <a:pPr algn="r" rtl="1"/>
            <a:r>
              <a:rPr lang="he-IL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מותמרות הקשורות באמצעות אטומי פחמן מגשרים. מולקולת הפילארארן שנחקרה בנויה מהיחידה</a:t>
            </a:r>
          </a:p>
          <a:p>
            <a:pPr algn="r" rtl="1"/>
            <a:r>
              <a:rPr lang="he-IL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הבסיסית כלהלן, והיא בעלת 5 יחידות:</a:t>
            </a: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he-IL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               היחידה הבסיסית                          פילאר[5]ארן. מימין מבט על, משמאל מבט צד.</a:t>
            </a: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he-IL" altLang="en-US" sz="3200" dirty="0">
              <a:latin typeface="Arial" panose="020B0604020202020204" pitchFamily="34" charset="0"/>
            </a:endParaRPr>
          </a:p>
          <a:p>
            <a:pPr algn="r" rtl="1"/>
            <a:endParaRPr lang="he-IL" sz="2000" dirty="0">
              <a:solidFill>
                <a:srgbClr val="002060"/>
              </a:solidFill>
            </a:endParaRPr>
          </a:p>
          <a:p>
            <a:pPr algn="r" rtl="1"/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6" y="90362"/>
            <a:ext cx="1505527" cy="1507924"/>
          </a:xfrm>
          <a:prstGeom prst="rect">
            <a:avLst/>
          </a:prstGeom>
        </p:spPr>
      </p:pic>
      <p:pic>
        <p:nvPicPr>
          <p:cNvPr id="11" name="Picture 10" descr="A picture containing indoor&#10;&#10;Description automatically generate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200" y="1984953"/>
            <a:ext cx="3365499" cy="2799483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058" y="1984953"/>
            <a:ext cx="5259070" cy="2807970"/>
          </a:xfrm>
          <a:prstGeom prst="rect">
            <a:avLst/>
          </a:prstGeom>
        </p:spPr>
      </p:pic>
      <p:pic>
        <p:nvPicPr>
          <p:cNvPr id="9" name="Picture 8" descr="A picture containing indoor, air, accessory, wood&#10;&#10;Description automatically generated">
            <a:extLst>
              <a:ext uri="{FF2B5EF4-FFF2-40B4-BE49-F238E27FC236}">
                <a16:creationId xmlns:a16="http://schemas.microsoft.com/office/drawing/2014/main" id="{AD664033-F599-4391-9A90-F98853C9EA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70537" cy="166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5722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3B04D-38C8-451E-91A0-52C9E25DB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dirty="0"/>
              <a:t>אפריל 2021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2C2AC8-5E63-4342-A9BB-C9CE6CCAA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/>
              <a:t>יובל בן-חיים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AB04BB-A9D0-49B3-8969-8D62EEB6E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7DA8-1E84-4C3F-B85D-275B004AFE4F}" type="slidenum">
              <a:rPr lang="en-US" smtClean="0"/>
              <a:t>20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E82B4B-5A9D-49F2-8F4A-0AE41E162A7E}"/>
              </a:ext>
            </a:extLst>
          </p:cNvPr>
          <p:cNvSpPr txBox="1"/>
          <p:nvPr/>
        </p:nvSpPr>
        <p:spPr>
          <a:xfrm>
            <a:off x="1857080" y="475714"/>
            <a:ext cx="9632495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הצעות לעבודות המשך בנושא</a:t>
            </a:r>
            <a:endParaRPr lang="he-IL" sz="2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 algn="r" rtl="1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he-I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לבדוק </a:t>
            </a:r>
            <a:r>
              <a:rPr lang="he-IL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פילארארנים</a:t>
            </a:r>
            <a:r>
              <a:rPr lang="he-I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המורכבים מטבעות </a:t>
            </a:r>
            <a:r>
              <a:rPr lang="he-IL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בנזניות</a:t>
            </a:r>
            <a:r>
              <a:rPr lang="he-I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e-IL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המותמרות</a:t>
            </a:r>
            <a:r>
              <a:rPr lang="he-I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ע"י מתמירים אחרים – </a:t>
            </a:r>
            <a:r>
              <a:rPr lang="he-IL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קרבוקסיל</a:t>
            </a:r>
            <a:r>
              <a:rPr lang="he-I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אמידים ועוד . </a:t>
            </a:r>
            <a:endParaRPr lang="aa-E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he-I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לבדוק </a:t>
            </a:r>
            <a:r>
              <a:rPr lang="he-IL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קטיוני</a:t>
            </a:r>
            <a:r>
              <a:rPr lang="he-I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מתכת נוספים (נתרן, אשלגן, סידן, מתכות גוש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he-I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 היות </a:t>
            </a:r>
            <a:r>
              <a:rPr lang="he-IL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וקטיונים</a:t>
            </a:r>
            <a:r>
              <a:rPr lang="he-I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אלו גדולים משמעותית </a:t>
            </a:r>
            <a:r>
              <a:rPr lang="he-IL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מקטיון</a:t>
            </a:r>
            <a:r>
              <a:rPr lang="he-I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הליתיום, נצפה לראות צורות אינטראקציה ואנרגיות אינטראקציה שונות. לבדוק כליאת מולקולות קטנות  - לעבודה מסוג זה משמעות, לדוגמה, בטיהור פחמימנים .</a:t>
            </a:r>
            <a:endParaRPr lang="aa-E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he-IL" sz="2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r" rtl="1"/>
            <a:r>
              <a:rPr lang="en-US" sz="2000" dirty="0"/>
              <a:t/>
            </a:r>
            <a:br>
              <a:rPr lang="en-US" sz="2000" dirty="0"/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7" name="Picture 6" descr="A picture containing indoor, air, accessory, wood&#10;&#10;Description automatically generated">
            <a:extLst>
              <a:ext uri="{FF2B5EF4-FFF2-40B4-BE49-F238E27FC236}">
                <a16:creationId xmlns:a16="http://schemas.microsoft.com/office/drawing/2014/main" id="{1B233AA7-FB45-43C0-AE99-871DF3A1AA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70537" cy="166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422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3B04D-38C8-451E-91A0-52C9E25DB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dirty="0"/>
              <a:t>אפריל 2021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2C2AC8-5E63-4342-A9BB-C9CE6CCAA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/>
              <a:t>יובל בן-חיים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AB04BB-A9D0-49B3-8969-8D62EEB6E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7DA8-1E84-4C3F-B85D-275B004AFE4F}" type="slidenum">
              <a:rPr lang="en-US" smtClean="0"/>
              <a:t>21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E82B4B-5A9D-49F2-8F4A-0AE41E162A7E}"/>
              </a:ext>
            </a:extLst>
          </p:cNvPr>
          <p:cNvSpPr txBox="1"/>
          <p:nvPr/>
        </p:nvSpPr>
        <p:spPr>
          <a:xfrm>
            <a:off x="1857080" y="475714"/>
            <a:ext cx="9632495" cy="3667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שלמי תודה</a:t>
            </a:r>
            <a:endParaRPr lang="he-IL" sz="2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 algn="r" rtl="1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he-I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ראשית – לפרופ' ענבל טובי ערד, על הסבלנות, השקעת הזמן, הדחיפה </a:t>
            </a:r>
            <a:r>
              <a:rPr lang="he-IL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למצויינות</a:t>
            </a:r>
            <a:r>
              <a:rPr lang="he-I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והביקורת הבונה.</a:t>
            </a:r>
            <a:endParaRPr lang="aa-E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he-I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לגב' יפה שליט ששיתפה עמי את התוכנה שכתבה עבור עבדת המחקר שלה ואף ביצעה שינויים בהתאם לבקשותיי.</a:t>
            </a:r>
            <a:endParaRPr lang="aa-E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50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he-I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לד"ר עידו </a:t>
            </a:r>
            <a:r>
              <a:rPr lang="he-IL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גילרי</a:t>
            </a:r>
            <a:r>
              <a:rPr lang="he-I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שנתן לי טעימה ראשונה מהעולם המרתק של הביטוי הקוונטי לקשר הכימי.</a:t>
            </a:r>
            <a:endParaRPr lang="aa-E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he-IL" sz="2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r" rtl="1"/>
            <a:endParaRPr lang="he-IL" sz="2000" dirty="0">
              <a:solidFill>
                <a:srgbClr val="002060"/>
              </a:solidFill>
            </a:endParaRPr>
          </a:p>
          <a:p>
            <a:pPr algn="r" rtl="1"/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7" name="Picture 6" descr="A picture containing indoor, air, accessory, wood&#10;&#10;Description automatically generated">
            <a:extLst>
              <a:ext uri="{FF2B5EF4-FFF2-40B4-BE49-F238E27FC236}">
                <a16:creationId xmlns:a16="http://schemas.microsoft.com/office/drawing/2014/main" id="{1B233AA7-FB45-43C0-AE99-871DF3A1AA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70537" cy="166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100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3B04D-38C8-451E-91A0-52C9E25DB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dirty="0"/>
              <a:t>אפריל 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AB04BB-A9D0-49B3-8969-8D62EEB6E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7DA8-1E84-4C3F-B85D-275B004AFE4F}" type="slidenum">
              <a:rPr lang="en-US" smtClean="0"/>
              <a:t>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2C2AC8-5E63-4342-A9BB-C9CE6CCAA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/>
              <a:t>יובל בן-חיים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E82B4B-5A9D-49F2-8F4A-0AE41E162A7E}"/>
              </a:ext>
            </a:extLst>
          </p:cNvPr>
          <p:cNvSpPr txBox="1"/>
          <p:nvPr/>
        </p:nvSpPr>
        <p:spPr>
          <a:xfrm>
            <a:off x="443854" y="527667"/>
            <a:ext cx="10998587" cy="88331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he-IL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מבוא (המשך)</a:t>
            </a:r>
          </a:p>
          <a:p>
            <a:pPr algn="r" rtl="1"/>
            <a:r>
              <a:rPr lang="he-IL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בגלל גמישות המבנה, מולקולת הפילארארן היא בעלת גמישות </a:t>
            </a:r>
            <a:r>
              <a:rPr lang="he-IL" sz="2000" dirty="0"/>
              <a:t>קונפורמציונית רבה –הטבעות</a:t>
            </a:r>
          </a:p>
          <a:p>
            <a:pPr algn="r" rtl="1"/>
            <a:r>
              <a:rPr lang="he-IL" sz="2000" dirty="0"/>
              <a:t>מסוגלות להסתובב מסביב לציר המקשר בין הטבעות (העובר דרך אטום הפחמן המגשר בין הטבעות);</a:t>
            </a:r>
          </a:p>
          <a:p>
            <a:pPr algn="r" rtl="1"/>
            <a:r>
              <a:rPr lang="he-IL" sz="2000" dirty="0"/>
              <a:t>כך שלמרות שנקודת המוצא של המולקולה באיור 1 היא חבורת הסימטריה </a:t>
            </a:r>
            <a:r>
              <a:rPr lang="en-US" sz="2000" i="1" dirty="0"/>
              <a:t>C</a:t>
            </a:r>
            <a:r>
              <a:rPr lang="en-US" sz="2000" baseline="-25000" dirty="0"/>
              <a:t>5</a:t>
            </a:r>
            <a:r>
              <a:rPr lang="he-IL" sz="2000" dirty="0"/>
              <a:t>, כאשר אחת מהטבעות</a:t>
            </a:r>
          </a:p>
          <a:p>
            <a:pPr algn="r" rtl="1"/>
            <a:r>
              <a:rPr lang="he-IL" sz="2000" dirty="0"/>
              <a:t>מסתובבת בזוית כלשהי, הסימטריה נשברת – כלומר, המולקולה אינה בעלת סימטריית </a:t>
            </a:r>
            <a:r>
              <a:rPr lang="en-US" sz="2000" i="1" dirty="0"/>
              <a:t>C</a:t>
            </a:r>
            <a:r>
              <a:rPr lang="en-US" sz="2000" baseline="-25000" dirty="0"/>
              <a:t>5</a:t>
            </a:r>
            <a:r>
              <a:rPr lang="he-IL" sz="2000" dirty="0"/>
              <a:t> באופן כללי.</a:t>
            </a:r>
          </a:p>
          <a:p>
            <a:pPr algn="r" rtl="1"/>
            <a:r>
              <a:rPr lang="he-IL" sz="2000" dirty="0"/>
              <a:t>בנוסף, גם קבוצת ההידרוקסיל (</a:t>
            </a:r>
            <a:r>
              <a:rPr lang="en-US" sz="2000" dirty="0"/>
              <a:t>OH</a:t>
            </a:r>
            <a:r>
              <a:rPr lang="he-IL" sz="2000" dirty="0"/>
              <a:t>) על כל טבעת היא בעלת ציר סיבוב חופשי יחסית למישור הטבעת,</a:t>
            </a:r>
          </a:p>
          <a:p>
            <a:pPr algn="r" rtl="1"/>
            <a:r>
              <a:rPr lang="he-IL" sz="2000" dirty="0"/>
              <a:t>כך שכמות הקונפורמרים היא גדולה מאוד.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he-IL" sz="2000" dirty="0"/>
              <a:t>התכונה החשובה שבה התרכזנו היא יכולתה של מולקולת הפילארארן לכלוא מולקולות שונות בחלל המולקולה,</a:t>
            </a:r>
          </a:p>
          <a:p>
            <a:pPr algn="r" rtl="1"/>
            <a:r>
              <a:rPr lang="he-IL" sz="2000" dirty="0"/>
              <a:t>באמצעות סוגים רבים של אינטראקציות הנותנות קשר מארח – אורח יציב (למשל אינטראקציות אלקטרוסטטיות).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he-IL" sz="2000" dirty="0"/>
              <a:t>ספציפית התמקדנו בעבודה זו בקטיוני ליתיום, כדוגמה לקטיון או מולקולה קטנים.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he-IL" sz="2000" dirty="0"/>
              <a:t>לתכונה זו חשיבות מעשית רבה – היא יכולה למשל לשמש לטיהור חומרים או לספיחת מיקרו-מזהמים.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he-IL" altLang="en-US" sz="3200" dirty="0">
              <a:latin typeface="Arial" panose="020B0604020202020204" pitchFamily="34" charset="0"/>
            </a:endParaRPr>
          </a:p>
          <a:p>
            <a:pPr algn="r" rtl="1"/>
            <a:endParaRPr lang="he-IL" sz="2000" dirty="0">
              <a:solidFill>
                <a:srgbClr val="002060"/>
              </a:solidFill>
            </a:endParaRPr>
          </a:p>
          <a:p>
            <a:pPr algn="r" rtl="1"/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7" name="Picture 6" descr="A picture containing indoor, air, accessory, wood&#10;&#10;Description automatically generated">
            <a:extLst>
              <a:ext uri="{FF2B5EF4-FFF2-40B4-BE49-F238E27FC236}">
                <a16:creationId xmlns:a16="http://schemas.microsoft.com/office/drawing/2014/main" id="{67E9D791-4AD7-4578-8912-0BBC9EAF02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70537" cy="166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425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3B04D-38C8-451E-91A0-52C9E25DB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dirty="0"/>
              <a:t>אפריל 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AB04BB-A9D0-49B3-8969-8D62EEB6E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7DA8-1E84-4C3F-B85D-275B004AFE4F}" type="slidenum">
              <a:rPr lang="en-US" smtClean="0"/>
              <a:t>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2C2AC8-5E63-4342-A9BB-C9CE6CCAA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/>
              <a:t>יובל בן-חיים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E82B4B-5A9D-49F2-8F4A-0AE41E162A7E}"/>
              </a:ext>
            </a:extLst>
          </p:cNvPr>
          <p:cNvSpPr txBox="1"/>
          <p:nvPr/>
        </p:nvSpPr>
        <p:spPr>
          <a:xfrm>
            <a:off x="1670538" y="527667"/>
            <a:ext cx="9771903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מטרת המחקר</a:t>
            </a:r>
          </a:p>
          <a:p>
            <a:pPr algn="r" rtl="1"/>
            <a:r>
              <a:rPr lang="he-IL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מטרת המחקר היא לבדוק האם ניתן לבנות מודל פשוט, בהסתמך על פרמטרים של אנרגיה, גיאומטריה ואינטראקציה – לאנרגיית הקישור של </a:t>
            </a:r>
            <a:r>
              <a:rPr lang="he-IL" altLang="en-US" sz="2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קטיון</a:t>
            </a:r>
            <a:r>
              <a:rPr lang="he-IL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 הליתיום למולקולה המארחת.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he-IL" altLang="en-US" sz="3200" dirty="0">
              <a:latin typeface="Arial" panose="020B0604020202020204" pitchFamily="34" charset="0"/>
            </a:endParaRPr>
          </a:p>
          <a:p>
            <a:pPr algn="r" rtl="1"/>
            <a:endParaRPr lang="he-IL" sz="2000" dirty="0">
              <a:solidFill>
                <a:srgbClr val="002060"/>
              </a:solidFill>
            </a:endParaRPr>
          </a:p>
          <a:p>
            <a:pPr algn="r" rtl="1"/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7" name="Picture 6" descr="A picture containing indoor, air, accessory, wood&#10;&#10;Description automatically generated">
            <a:extLst>
              <a:ext uri="{FF2B5EF4-FFF2-40B4-BE49-F238E27FC236}">
                <a16:creationId xmlns:a16="http://schemas.microsoft.com/office/drawing/2014/main" id="{67E9D791-4AD7-4578-8912-0BBC9EAF02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70537" cy="166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08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3B04D-38C8-451E-91A0-52C9E25DB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dirty="0"/>
              <a:t>אפריל 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AB04BB-A9D0-49B3-8969-8D62EEB6E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7DA8-1E84-4C3F-B85D-275B004AFE4F}" type="slidenum">
              <a:rPr lang="en-US" smtClean="0"/>
              <a:t>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2C2AC8-5E63-4342-A9BB-C9CE6CCAA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/>
              <a:t>יובל בן-חיים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E82B4B-5A9D-49F2-8F4A-0AE41E162A7E}"/>
              </a:ext>
            </a:extLst>
          </p:cNvPr>
          <p:cNvSpPr txBox="1"/>
          <p:nvPr/>
        </p:nvSpPr>
        <p:spPr>
          <a:xfrm>
            <a:off x="2355843" y="90362"/>
            <a:ext cx="9632495" cy="1037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he-IL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שיטות – כלים בשימוש</a:t>
            </a:r>
          </a:p>
          <a:p>
            <a:pPr marL="514350" lvl="0" indent="-514350" algn="r" rtl="1">
              <a:buFont typeface="+mj-lt"/>
              <a:buAutoNum type="arabicPeriod"/>
            </a:pPr>
            <a:r>
              <a:rPr lang="he-IL" sz="2800" dirty="0"/>
              <a:t>תוכנת </a:t>
            </a:r>
            <a:r>
              <a:rPr lang="en-US" sz="2800" dirty="0"/>
              <a:t>MOE </a:t>
            </a:r>
            <a:r>
              <a:rPr lang="he-IL" sz="2800" dirty="0"/>
              <a:t>– באמצעותה קיבלנו קונפורמרים ששמשו אותנו בהמשך כקלט לתוכנת החישוב הקוונטי.</a:t>
            </a:r>
          </a:p>
          <a:p>
            <a:pPr marL="514350" lvl="0" indent="-514350" algn="r" rtl="1">
              <a:buFont typeface="+mj-lt"/>
              <a:buAutoNum type="arabicPeriod"/>
            </a:pPr>
            <a:r>
              <a:rPr lang="en-US" sz="2800" dirty="0"/>
              <a:t>CSM </a:t>
            </a:r>
            <a:r>
              <a:rPr lang="he-IL" sz="2800" dirty="0"/>
              <a:t> - תוכנה לחישוב מדדי סימטריה וכיראליות רציפים.</a:t>
            </a:r>
          </a:p>
          <a:p>
            <a:pPr marL="514350" lvl="0" indent="-514350" algn="r" rtl="1">
              <a:buFont typeface="+mj-lt"/>
              <a:buAutoNum type="arabicPeriod"/>
            </a:pPr>
            <a:r>
              <a:rPr lang="en-US" sz="2800" dirty="0"/>
              <a:t>Gaussian-16 </a:t>
            </a:r>
            <a:r>
              <a:rPr lang="he-IL" sz="2800" dirty="0"/>
              <a:t> - תוכנה נפוצה וותיקה לביצוע חישובים קוונטיים.</a:t>
            </a:r>
            <a:endParaRPr lang="en-US" sz="2800" dirty="0"/>
          </a:p>
          <a:p>
            <a:pPr marL="514350" lvl="0" indent="-514350" algn="r" rtl="1">
              <a:buFont typeface="+mj-lt"/>
              <a:buAutoNum type="arabicPeriod"/>
            </a:pPr>
            <a:r>
              <a:rPr lang="en-US" sz="2800" dirty="0"/>
              <a:t>NBO </a:t>
            </a:r>
            <a:r>
              <a:rPr lang="he-IL" sz="2800" dirty="0"/>
              <a:t> תוכנה לחישוב אורביטלים, מוטמעת כחלק מתוכנת </a:t>
            </a:r>
            <a:r>
              <a:rPr lang="en-US" sz="2800" dirty="0"/>
              <a:t>Gaussian-16</a:t>
            </a:r>
            <a:r>
              <a:rPr lang="he-IL" sz="2800" dirty="0"/>
              <a:t>.</a:t>
            </a:r>
            <a:endParaRPr lang="en-US" sz="2800" dirty="0"/>
          </a:p>
          <a:p>
            <a:pPr marL="514350" lvl="0" indent="-514350" algn="r" rtl="1">
              <a:buFont typeface="+mj-lt"/>
              <a:buAutoNum type="arabicPeriod"/>
            </a:pPr>
            <a:r>
              <a:rPr lang="en-US" sz="2800" dirty="0" err="1"/>
              <a:t>OriginPro</a:t>
            </a:r>
            <a:r>
              <a:rPr lang="he-IL" sz="2800" dirty="0"/>
              <a:t> - תוכנה לביצוע חישובי סטטיסטיקה ואנליזה גרפית.</a:t>
            </a:r>
          </a:p>
          <a:p>
            <a:pPr marL="514350" lvl="0" indent="-514350" algn="r" rtl="1">
              <a:buFont typeface="+mj-lt"/>
              <a:buAutoNum type="arabicPeriod"/>
            </a:pPr>
            <a:r>
              <a:rPr lang="en-US" sz="2800" dirty="0" err="1"/>
              <a:t>Matlab</a:t>
            </a:r>
            <a:r>
              <a:rPr lang="en-US" sz="2800" dirty="0"/>
              <a:t> </a:t>
            </a:r>
            <a:r>
              <a:rPr lang="he-IL" sz="2800" dirty="0"/>
              <a:t> -  שפת תכנות מתמטית.  </a:t>
            </a:r>
            <a:endParaRPr lang="en-US" sz="2800" dirty="0"/>
          </a:p>
          <a:p>
            <a:pPr algn="r" rtl="1"/>
            <a:r>
              <a:rPr lang="he-IL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/>
            </a:r>
            <a:b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endParaRPr lang="he-IL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algn="r" rtl="1"/>
            <a:r>
              <a:rPr lang="en-US" sz="2000" dirty="0"/>
              <a:t/>
            </a:r>
            <a:br>
              <a:rPr lang="en-US" sz="2000" dirty="0"/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he-IL" altLang="en-US" sz="3200" dirty="0">
              <a:latin typeface="Arial" panose="020B0604020202020204" pitchFamily="34" charset="0"/>
            </a:endParaRPr>
          </a:p>
          <a:p>
            <a:pPr algn="r" rtl="1"/>
            <a:endParaRPr lang="he-IL" sz="2000" dirty="0">
              <a:solidFill>
                <a:srgbClr val="002060"/>
              </a:solidFill>
            </a:endParaRPr>
          </a:p>
          <a:p>
            <a:pPr algn="r" rtl="1"/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7" name="Picture 6" descr="A picture containing indoor, air, accessory, wood&#10;&#10;Description automatically generated">
            <a:extLst>
              <a:ext uri="{FF2B5EF4-FFF2-40B4-BE49-F238E27FC236}">
                <a16:creationId xmlns:a16="http://schemas.microsoft.com/office/drawing/2014/main" id="{421A575D-387A-4151-BA19-32B10D9F03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70537" cy="166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566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3B04D-38C8-451E-91A0-52C9E25DB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dirty="0"/>
              <a:t>אפריל 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AB04BB-A9D0-49B3-8969-8D62EEB6E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7DA8-1E84-4C3F-B85D-275B004AFE4F}" type="slidenum">
              <a:rPr lang="en-US" smtClean="0"/>
              <a:t>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2C2AC8-5E63-4342-A9BB-C9CE6CCAA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/>
              <a:t>יובל בן-חיים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E82B4B-5A9D-49F2-8F4A-0AE41E162A7E}"/>
              </a:ext>
            </a:extLst>
          </p:cNvPr>
          <p:cNvSpPr txBox="1"/>
          <p:nvPr/>
        </p:nvSpPr>
        <p:spPr>
          <a:xfrm>
            <a:off x="1690255" y="90362"/>
            <a:ext cx="10206181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שיטות – מהלך העבודה</a:t>
            </a:r>
          </a:p>
          <a:p>
            <a:pPr algn="r" rtl="1"/>
            <a:r>
              <a:rPr lang="he-IL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כשלב ראשון השתמשנו בתוכנת 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MOE</a:t>
            </a:r>
            <a:r>
              <a:rPr lang="he-IL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 כדי לקבל בסיס נתונים של קונפורמרים. נקודת המוצא הייתה פילאר[5]ארן סימטרי לחלוטין, כשקטיון הליתיום במרכזו הגיאומטרי: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he-IL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לקונפורמר זה יש, כמובן סימטריית </a:t>
            </a:r>
            <a:r>
              <a:rPr lang="en-US" sz="2000" i="1" dirty="0"/>
              <a:t>C</a:t>
            </a:r>
            <a:r>
              <a:rPr lang="en-US" sz="2000" dirty="0"/>
              <a:t>­</a:t>
            </a:r>
            <a:r>
              <a:rPr lang="en-US" sz="2000" baseline="-25000" dirty="0"/>
              <a:t>5</a:t>
            </a:r>
            <a:r>
              <a:rPr lang="he-IL" sz="2000" baseline="-25000" dirty="0"/>
              <a:t> </a:t>
            </a:r>
            <a:r>
              <a:rPr lang="he-IL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מושלמת. ביצענו חיפוש קונפורמרים בחלון אנרגיה של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                </a:t>
            </a:r>
            <a:r>
              <a:rPr lang="he-IL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20 kcal/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mol</a:t>
            </a:r>
            <a:r>
              <a:rPr lang="he-IL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 וקיבלנו 647 קונפורמרים. כמובן שחלק מהקונפורמרים קרובים מאוד, עד כדי זהות, ועל כן נדרש לבחור רק את הקונפורמרים שביניהם יש שונות ניכרת. 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he-IL" sz="2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037" y="1138689"/>
            <a:ext cx="2833254" cy="2837765"/>
          </a:xfrm>
          <a:prstGeom prst="rect">
            <a:avLst/>
          </a:prstGeom>
        </p:spPr>
      </p:pic>
      <p:pic>
        <p:nvPicPr>
          <p:cNvPr id="9" name="Picture 8" descr="A picture containing indoor, air, accessory, wood&#10;&#10;Description automatically generated">
            <a:extLst>
              <a:ext uri="{FF2B5EF4-FFF2-40B4-BE49-F238E27FC236}">
                <a16:creationId xmlns:a16="http://schemas.microsoft.com/office/drawing/2014/main" id="{539F245C-B377-4573-B073-99C84B6F2B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70537" cy="166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137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3B04D-38C8-451E-91A0-52C9E25DB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dirty="0"/>
              <a:t>אפריל 2021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2C2AC8-5E63-4342-A9BB-C9CE6CCAA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/>
              <a:t>יובל בן-חיים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AB04BB-A9D0-49B3-8969-8D62EEB6E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7DA8-1E84-4C3F-B85D-275B004AFE4F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5E82B4B-5A9D-49F2-8F4A-0AE41E162A7E}"/>
                  </a:ext>
                </a:extLst>
              </p:cNvPr>
              <p:cNvSpPr txBox="1"/>
              <p:nvPr/>
            </p:nvSpPr>
            <p:spPr>
              <a:xfrm>
                <a:off x="1857080" y="475714"/>
                <a:ext cx="9632495" cy="6389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he-IL" sz="2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anose="020B0604020202020204" pitchFamily="34" charset="0"/>
                  </a:rPr>
                  <a:t>שיטות – מהלך העבודה (המשך)</a:t>
                </a:r>
              </a:p>
              <a:p>
                <a:pPr algn="r" rtl="1"/>
                <a:r>
                  <a:rPr lang="he-IL" sz="2000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על </a:t>
                </a:r>
                <a:r>
                  <a:rPr lang="he-IL" sz="2000" dirty="0" err="1">
                    <a:latin typeface="Calibri" panose="020F0502020204030204" pitchFamily="34" charset="0"/>
                    <a:ea typeface="Times New Roman" panose="02020603050405020304" pitchFamily="18" charset="0"/>
                  </a:rPr>
                  <a:t>הקונפורמרים</a:t>
                </a:r>
                <a:r>
                  <a:rPr lang="he-IL" sz="2000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 הורצה תוכנת </a:t>
                </a:r>
                <a:r>
                  <a:rPr lang="en-US" sz="2000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CSM</a:t>
                </a:r>
                <a:r>
                  <a:rPr lang="he-IL" sz="2000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 – תוכנה לחישוב מדדי סימטריה רציפים (שהם, בלשון פשוטה, מידת הסטייה של </a:t>
                </a:r>
                <a:r>
                  <a:rPr lang="he-IL" sz="2000" dirty="0" err="1">
                    <a:latin typeface="Calibri" panose="020F0502020204030204" pitchFamily="34" charset="0"/>
                    <a:ea typeface="Times New Roman" panose="02020603050405020304" pitchFamily="18" charset="0"/>
                  </a:rPr>
                  <a:t>צורון</a:t>
                </a:r>
                <a:r>
                  <a:rPr lang="he-IL" sz="2000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he-IL" sz="2000" dirty="0" err="1">
                    <a:latin typeface="Calibri" panose="020F0502020204030204" pitchFamily="34" charset="0"/>
                    <a:ea typeface="Times New Roman" panose="02020603050405020304" pitchFamily="18" charset="0"/>
                  </a:rPr>
                  <a:t>מסויים</a:t>
                </a:r>
                <a:r>
                  <a:rPr lang="he-IL" sz="2000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 מחבורת סימטריה נתונה. מדד 0 מציין התאמה מושלמת) חישבנו שלושה מדדים – הקירבה לחבורות הסימטריה </a:t>
                </a:r>
                <a:r>
                  <a:rPr lang="en-US" sz="2000" i="1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C</a:t>
                </a:r>
                <a:r>
                  <a:rPr lang="en-US" sz="2000" baseline="-25000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2</a:t>
                </a:r>
                <a:r>
                  <a:rPr lang="he-IL" sz="2000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 ו-</a:t>
                </a:r>
                <a:r>
                  <a:rPr lang="en-US" sz="2000" i="1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C</a:t>
                </a:r>
                <a:r>
                  <a:rPr lang="en-US" sz="2000" baseline="-25000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5</a:t>
                </a:r>
                <a:r>
                  <a:rPr lang="he-IL" sz="2000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, </a:t>
                </a:r>
                <a:r>
                  <a:rPr lang="he-IL" sz="2000" dirty="0" err="1">
                    <a:latin typeface="Calibri" panose="020F0502020204030204" pitchFamily="34" charset="0"/>
                    <a:ea typeface="Times New Roman" panose="02020603050405020304" pitchFamily="18" charset="0"/>
                  </a:rPr>
                  <a:t>והכיראליות</a:t>
                </a:r>
                <a:r>
                  <a:rPr lang="he-IL" sz="2000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.</a:t>
                </a:r>
              </a:p>
              <a:p>
                <a:pPr algn="r" rtl="1"/>
                <a:r>
                  <a:rPr lang="he-IL" sz="2000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כמו כן, קיבלנו שני מדדים גיאומטריים נוספים – הכדוריות (</a:t>
                </a:r>
                <a:r>
                  <a:rPr lang="en-US" sz="2000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globularity</a:t>
                </a:r>
                <a:r>
                  <a:rPr lang="he-IL" sz="2000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) ורדיוס </a:t>
                </a:r>
                <a:r>
                  <a:rPr lang="he-IL" sz="2000" dirty="0" err="1">
                    <a:latin typeface="Calibri" panose="020F0502020204030204" pitchFamily="34" charset="0"/>
                    <a:ea typeface="Times New Roman" panose="02020603050405020304" pitchFamily="18" charset="0"/>
                  </a:rPr>
                  <a:t>הג'ירציה</a:t>
                </a:r>
                <a:r>
                  <a:rPr lang="he-IL" sz="2000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. מדדים אלו מוגדרים ע"י:</a:t>
                </a:r>
                <a:r>
                  <a:rPr lang="en-US" sz="2000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/>
                </a:r>
                <a:br>
                  <a:rPr lang="en-US" sz="2000" dirty="0">
                    <a:latin typeface="Calibri" panose="020F0502020204030204" pitchFamily="34" charset="0"/>
                    <a:ea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𝑔𝑙𝑜𝑏</m:t>
                      </m:r>
                      <m:r>
                        <a:rPr lang="en-US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aa-ET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aa-ET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𝑚𝑖𝑛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aa-ET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𝑚𝑎𝑥</m:t>
                              </m:r>
                            </m:sub>
                          </m:sSub>
                        </m:den>
                      </m:f>
                      <m:r>
                        <a:rPr lang="en-US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              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𝑟𝑔𝑦𝑟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aa-ET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aa-ET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aa-ET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lang="aa-E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aa-E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∙</m:t>
                                      </m:r>
                                      <m:sSubSup>
                                        <m:sSubSupPr>
                                          <m:ctrlPr>
                                            <a:rPr lang="aa-E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nary>
                            </m:num>
                            <m:den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aa-ET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aa-E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den>
                          </m:f>
                        </m:e>
                      </m:rad>
                    </m:oMath>
                  </m:oMathPara>
                </a14:m>
                <a:r>
                  <a:rPr lang="en-US" sz="2000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/>
                </a:r>
                <a:br>
                  <a:rPr lang="en-US" sz="2000" dirty="0">
                    <a:latin typeface="Calibri" panose="020F0502020204030204" pitchFamily="34" charset="0"/>
                    <a:ea typeface="Times New Roman" panose="02020603050405020304" pitchFamily="18" charset="0"/>
                  </a:rPr>
                </a:br>
                <a:r>
                  <a:rPr lang="he-IL" sz="2000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מדדים אלו חשובים מכיוון שהם נותנים מושג על נפח המולקולה ועל מיקומו של </a:t>
                </a:r>
                <a:r>
                  <a:rPr lang="he-IL" sz="2000" dirty="0" err="1">
                    <a:latin typeface="Calibri" panose="020F0502020204030204" pitchFamily="34" charset="0"/>
                    <a:ea typeface="Times New Roman" panose="02020603050405020304" pitchFamily="18" charset="0"/>
                  </a:rPr>
                  <a:t>קטיון</a:t>
                </a:r>
                <a:r>
                  <a:rPr lang="he-IL" sz="2000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 הליתיום בה.</a:t>
                </a:r>
              </a:p>
              <a:p>
                <a:pPr algn="r" rtl="1"/>
                <a:r>
                  <a:rPr lang="he-IL" sz="2000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בכדי לבצע את הסינון, השתמשנו בחמישה מדדים:</a:t>
                </a:r>
              </a:p>
              <a:p>
                <a:pPr marL="342900" indent="-342900" algn="r" rtl="1">
                  <a:buFont typeface="Arial" panose="020B0604020202020204" pitchFamily="34" charset="0"/>
                  <a:buChar char="•"/>
                </a:pPr>
                <a:r>
                  <a:rPr lang="he-IL" sz="2000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אנרגיית </a:t>
                </a:r>
                <a:r>
                  <a:rPr lang="he-IL" sz="2000" dirty="0" err="1">
                    <a:latin typeface="Calibri" panose="020F0502020204030204" pitchFamily="34" charset="0"/>
                    <a:ea typeface="Times New Roman" panose="02020603050405020304" pitchFamily="18" charset="0"/>
                  </a:rPr>
                  <a:t>הקונפורמר</a:t>
                </a:r>
                <a:r>
                  <a:rPr lang="he-IL" sz="2000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- במידה והפרש האנרגיה בין שני </a:t>
                </a:r>
                <a:r>
                  <a:rPr lang="he-IL" sz="2000" dirty="0" err="1">
                    <a:latin typeface="Calibri" panose="020F0502020204030204" pitchFamily="34" charset="0"/>
                    <a:ea typeface="Times New Roman" panose="02020603050405020304" pitchFamily="18" charset="0"/>
                  </a:rPr>
                  <a:t>קונפורמרים</a:t>
                </a:r>
                <a:r>
                  <a:rPr lang="he-IL" sz="2000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 נמוך מ-</a:t>
                </a:r>
                <a:r>
                  <a:rPr lang="en-US" sz="2000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kcal/mol </a:t>
                </a:r>
                <a:r>
                  <a:rPr lang="he-IL" sz="2000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10</a:t>
                </a:r>
                <a:r>
                  <a:rPr lang="en-US" sz="2000" baseline="30000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-4</a:t>
                </a:r>
                <a:r>
                  <a:rPr lang="he-IL" sz="2000" baseline="30000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he-IL" sz="2000" dirty="0">
                    <a:latin typeface="Calibri" panose="020F0502020204030204" pitchFamily="34" charset="0"/>
                  </a:rPr>
                  <a:t>המדד חיובי.</a:t>
                </a:r>
              </a:p>
              <a:p>
                <a:pPr marL="342900" indent="-342900" algn="r" rtl="1">
                  <a:buFont typeface="Arial" panose="020B0604020202020204" pitchFamily="34" charset="0"/>
                  <a:buChar char="•"/>
                </a:pPr>
                <a:r>
                  <a:rPr lang="he-IL" sz="2000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הפרש יחסי במדד חבורת </a:t>
                </a:r>
                <a:r>
                  <a:rPr lang="en-US" sz="2000" i="1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C</a:t>
                </a:r>
                <a:r>
                  <a:rPr lang="en-US" sz="2000" baseline="-25000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5</a:t>
                </a:r>
                <a:r>
                  <a:rPr lang="he-IL" sz="2000" dirty="0">
                    <a:latin typeface="Calibri" panose="020F0502020204030204" pitchFamily="34" charset="0"/>
                  </a:rPr>
                  <a:t>. אם ההפרש במדד קטן מ-5% המדד חיובי.</a:t>
                </a:r>
              </a:p>
              <a:p>
                <a:pPr marL="342900" indent="-342900" algn="r" rtl="1">
                  <a:buFont typeface="Arial" panose="020B0604020202020204" pitchFamily="34" charset="0"/>
                  <a:buChar char="•"/>
                </a:pPr>
                <a:r>
                  <a:rPr lang="he-IL" sz="2000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הפרש יחסי במדד חבורת </a:t>
                </a:r>
                <a:r>
                  <a:rPr lang="en-US" sz="2000" i="1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C</a:t>
                </a:r>
                <a:r>
                  <a:rPr lang="en-US" sz="2000" baseline="-25000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2</a:t>
                </a:r>
                <a:r>
                  <a:rPr lang="he-IL" sz="2000" dirty="0">
                    <a:latin typeface="Calibri" panose="020F0502020204030204" pitchFamily="34" charset="0"/>
                  </a:rPr>
                  <a:t>. אם ההפרש במדד קטן מ-5% המדד חיובי.</a:t>
                </a:r>
              </a:p>
              <a:p>
                <a:pPr marL="342900" indent="-342900" algn="r" rtl="1">
                  <a:buFont typeface="Arial" panose="020B0604020202020204" pitchFamily="34" charset="0"/>
                  <a:buChar char="•"/>
                </a:pPr>
                <a:r>
                  <a:rPr lang="he-IL" sz="2000" dirty="0">
                    <a:latin typeface="Calibri" panose="020F0502020204030204" pitchFamily="34" charset="0"/>
                  </a:rPr>
                  <a:t>הפרש מוחלט במדד הכדוריות – בהפרש של פחות מ-0.05 המדד חיובי.</a:t>
                </a:r>
              </a:p>
              <a:p>
                <a:pPr marL="342900" indent="-342900" algn="r" rtl="1">
                  <a:buFont typeface="Arial" panose="020B0604020202020204" pitchFamily="34" charset="0"/>
                  <a:buChar char="•"/>
                </a:pPr>
                <a:r>
                  <a:rPr lang="he-IL" sz="2000" dirty="0">
                    <a:latin typeface="Calibri" panose="020F0502020204030204" pitchFamily="34" charset="0"/>
                  </a:rPr>
                  <a:t>הפרש מוחלט במדד הרדיוס </a:t>
                </a:r>
                <a:r>
                  <a:rPr lang="he-IL" sz="2000" dirty="0" err="1">
                    <a:latin typeface="Calibri" panose="020F0502020204030204" pitchFamily="34" charset="0"/>
                  </a:rPr>
                  <a:t>הג'ירציה</a:t>
                </a:r>
                <a:r>
                  <a:rPr lang="he-IL" sz="2000" dirty="0">
                    <a:latin typeface="Calibri" panose="020F0502020204030204" pitchFamily="34" charset="0"/>
                  </a:rPr>
                  <a:t>– בהפרש של פחות מ-0.05 המדד חיובי.</a:t>
                </a:r>
              </a:p>
              <a:p>
                <a:pPr algn="r" rtl="1"/>
                <a:r>
                  <a:rPr lang="he-IL" sz="2000" b="1" dirty="0">
                    <a:latin typeface="Calibri" panose="020F0502020204030204" pitchFamily="34" charset="0"/>
                  </a:rPr>
                  <a:t>רק אם חמשת המדדים חיוביים – זוג </a:t>
                </a:r>
                <a:r>
                  <a:rPr lang="he-IL" sz="2000" b="1" dirty="0" err="1">
                    <a:latin typeface="Calibri" panose="020F0502020204030204" pitchFamily="34" charset="0"/>
                  </a:rPr>
                  <a:t>הקונפורמרים</a:t>
                </a:r>
                <a:r>
                  <a:rPr lang="he-IL" sz="2000" b="1" dirty="0">
                    <a:latin typeface="Calibri" panose="020F0502020204030204" pitchFamily="34" charset="0"/>
                  </a:rPr>
                  <a:t> מוכרז כזהה, ונלקח רק הראשון שבהם להמשך הניתוח.</a:t>
                </a:r>
                <a:r>
                  <a:rPr lang="en-US" sz="2000" b="1" dirty="0">
                    <a:latin typeface="Calibri" panose="020F0502020204030204" pitchFamily="34" charset="0"/>
                  </a:rPr>
                  <a:t/>
                </a:r>
                <a:br>
                  <a:rPr lang="en-US" sz="2000" b="1" dirty="0">
                    <a:latin typeface="Calibri" panose="020F0502020204030204" pitchFamily="34" charset="0"/>
                  </a:rPr>
                </a:br>
                <a:endParaRPr lang="en-US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5E82B4B-5A9D-49F2-8F4A-0AE41E162A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7080" y="475714"/>
                <a:ext cx="9632495" cy="6389121"/>
              </a:xfrm>
              <a:prstGeom prst="rect">
                <a:avLst/>
              </a:prstGeom>
              <a:blipFill>
                <a:blip r:embed="rId3"/>
                <a:stretch>
                  <a:fillRect l="-1266" t="-1240" r="-164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picture containing indoor, air, accessory, wood&#10;&#10;Description automatically generated">
            <a:extLst>
              <a:ext uri="{FF2B5EF4-FFF2-40B4-BE49-F238E27FC236}">
                <a16:creationId xmlns:a16="http://schemas.microsoft.com/office/drawing/2014/main" id="{1B233AA7-FB45-43C0-AE99-871DF3A1AA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70537" cy="166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826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3B04D-38C8-451E-91A0-52C9E25DB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dirty="0"/>
              <a:t>אפריל 2021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2C2AC8-5E63-4342-A9BB-C9CE6CCAA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/>
              <a:t>יובל בן-חיים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AB04BB-A9D0-49B3-8969-8D62EEB6E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7DA8-1E84-4C3F-B85D-275B004AFE4F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5E82B4B-5A9D-49F2-8F4A-0AE41E162A7E}"/>
                  </a:ext>
                </a:extLst>
              </p:cNvPr>
              <p:cNvSpPr txBox="1"/>
              <p:nvPr/>
            </p:nvSpPr>
            <p:spPr>
              <a:xfrm>
                <a:off x="1857080" y="475714"/>
                <a:ext cx="9632495" cy="63723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he-IL" sz="2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anose="020B0604020202020204" pitchFamily="34" charset="0"/>
                  </a:rPr>
                  <a:t>שיטות – מהלך העבודה (המשך)</a:t>
                </a:r>
              </a:p>
              <a:p>
                <a:pPr algn="r" rtl="1"/>
                <a:r>
                  <a:rPr lang="he-IL" sz="2000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לאחר תהליך הסינון, בחרנו את 177 </a:t>
                </a:r>
                <a:r>
                  <a:rPr lang="he-IL" sz="2000" dirty="0" err="1">
                    <a:latin typeface="Calibri" panose="020F0502020204030204" pitchFamily="34" charset="0"/>
                    <a:ea typeface="Times New Roman" panose="02020603050405020304" pitchFamily="18" charset="0"/>
                  </a:rPr>
                  <a:t>הקונפורמרים</a:t>
                </a:r>
                <a:r>
                  <a:rPr lang="he-IL" sz="2000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 בעלי האנרגיה הנמוכה ביותר, ועליהם הרצנו אופטימיזציה ע"י תוכנת </a:t>
                </a:r>
                <a:r>
                  <a:rPr lang="en-US" sz="2000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Gaussian</a:t>
                </a:r>
                <a:r>
                  <a:rPr lang="he-IL" sz="2000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, </a:t>
                </a:r>
                <a:r>
                  <a:rPr lang="he-IL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בשיטת 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M06-2x</a:t>
                </a:r>
                <a:r>
                  <a:rPr lang="he-IL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השתמשנו בבסיס פונקציות 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6-31G(d)</a:t>
                </a:r>
                <a:r>
                  <a:rPr lang="he-IL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עם תיקון דיספרסיה </a:t>
                </a:r>
                <a:r>
                  <a:rPr lang="he-IL" sz="18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בגירסת</a:t>
                </a:r>
                <a:r>
                  <a:rPr lang="he-IL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D3</a:t>
                </a:r>
                <a:r>
                  <a:rPr lang="he-IL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בשיטת  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Grimme</a:t>
                </a:r>
                <a:r>
                  <a:rPr lang="he-IL" dirty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/>
                </a:r>
                <a:b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</a:br>
                <a:r>
                  <a:rPr lang="he-IL" dirty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לאחר תהליך זה (שלקח כשבוע בזמן מחשב) ביצענו שוב תהליך סינון (האופטימיזציה עלולה להביא את המולקולות למצב זהה) וקיבלנו 159 מולקולות שונות.</a:t>
                </a:r>
              </a:p>
              <a:p>
                <a:pPr algn="r" rtl="1"/>
                <a:r>
                  <a:rPr lang="he-IL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על מולקולות אלו חישבנו את </a:t>
                </a:r>
                <a:r>
                  <a:rPr lang="he-IL" sz="2000" b="1" u="sng" dirty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אנרגיית האינטראקציה:</a:t>
                </a:r>
                <a:r>
                  <a:rPr lang="en-US" sz="2000" b="1" u="sng" dirty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/>
                </a:r>
                <a:br>
                  <a:rPr lang="en-US" sz="2000" b="1" u="sng" dirty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</a:br>
                <a:r>
                  <a:rPr lang="en-US" sz="2000" b="1" u="sng" dirty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/>
                </a:r>
                <a:br>
                  <a:rPr lang="en-US" sz="2000" b="1" u="sng" dirty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a-ET" sz="18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𝑖𝑛𝑡𝑒𝑟𝑎𝑐𝑡𝑖𝑜𝑛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aa-ET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𝑡𝑜𝑡𝑎𝑙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</m:t>
                      </m:r>
                      <m:d>
                        <m:dPr>
                          <m:ctrlPr>
                            <a:rPr lang="aa-ET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aa-ET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𝑜𝑠𝑡</m:t>
                              </m:r>
                            </m:sub>
                          </m:s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aa-ET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  <m:sSup>
                                <m:sSupPr>
                                  <m:ctrlPr>
                                    <a:rPr lang="aa-ET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</m:sup>
                              </m:sSup>
                            </m:sub>
                          </m:sSub>
                        </m:e>
                      </m:d>
                    </m:oMath>
                  </m:oMathPara>
                </a14:m>
                <a:endParaRPr lang="he-IL" sz="2000" b="1" u="sng" dirty="0"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r" rtl="1"/>
                <a:r>
                  <a:rPr lang="he-IL" sz="2000" u="sng" dirty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כאשר:</a:t>
                </a:r>
                <a:r>
                  <a:rPr lang="en-US" sz="2000" b="1" u="sng" dirty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/>
                </a:r>
                <a:br>
                  <a:rPr lang="en-US" sz="2000" b="1" u="sng" dirty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</a:br>
                <a:r>
                  <a:rPr lang="en-US" sz="2000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/>
                </a:r>
                <a:br>
                  <a:rPr lang="en-US" sz="2000" dirty="0">
                    <a:latin typeface="Calibri" panose="020F0502020204030204" pitchFamily="34" charset="0"/>
                    <a:ea typeface="Times New Roman" panose="02020603050405020304" pitchFamily="18" charset="0"/>
                  </a:rPr>
                </a:br>
                <a:endParaRPr lang="he-IL" sz="2000" dirty="0">
                  <a:latin typeface="Calibri" panose="020F0502020204030204" pitchFamily="34" charset="0"/>
                  <a:ea typeface="Times New Roman" panose="02020603050405020304" pitchFamily="18" charset="0"/>
                </a:endParaRPr>
              </a:p>
              <a:p>
                <a:pPr algn="r" rtl="1"/>
                <a:r>
                  <a:rPr lang="en-US" sz="2000" dirty="0"/>
                  <a:t/>
                </a:r>
                <a:br>
                  <a:rPr lang="en-US" sz="2000" dirty="0"/>
                </a:br>
                <a:r>
                  <a:rPr lang="en-US" altLang="en-US" sz="2000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/>
                </a:r>
                <a:br>
                  <a:rPr lang="en-US" altLang="en-US" sz="2000" dirty="0">
                    <a:latin typeface="Calibri" panose="020F0502020204030204" pitchFamily="34" charset="0"/>
                    <a:ea typeface="Times New Roman" panose="02020603050405020304" pitchFamily="18" charset="0"/>
                  </a:rPr>
                </a:br>
                <a:r>
                  <a:rPr lang="en-US" altLang="en-US" sz="2000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/>
                </a:r>
                <a:br>
                  <a:rPr lang="en-US" altLang="en-US" sz="2000" dirty="0">
                    <a:latin typeface="Calibri" panose="020F0502020204030204" pitchFamily="34" charset="0"/>
                    <a:ea typeface="Times New Roman" panose="02020603050405020304" pitchFamily="18" charset="0"/>
                  </a:rPr>
                </a:br>
                <a:r>
                  <a:rPr lang="en-US" altLang="en-US" sz="2000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/>
                </a:r>
                <a:br>
                  <a:rPr lang="en-US" altLang="en-US" sz="2000" dirty="0">
                    <a:latin typeface="Calibri" panose="020F0502020204030204" pitchFamily="34" charset="0"/>
                    <a:ea typeface="Times New Roman" panose="02020603050405020304" pitchFamily="18" charset="0"/>
                  </a:rPr>
                </a:br>
                <a:endParaRPr lang="he-IL" altLang="en-US" sz="2000" dirty="0">
                  <a:latin typeface="Calibri" panose="020F0502020204030204" pitchFamily="34" charset="0"/>
                  <a:ea typeface="Times New Roman" panose="02020603050405020304" pitchFamily="18" charset="0"/>
                </a:endParaRPr>
              </a:p>
              <a:p>
                <a:pPr algn="r" rtl="1"/>
                <a:r>
                  <a:rPr lang="he-IL" altLang="en-US" sz="2000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אנרגיית האינטראקציה היא קירוב טוב לאנרגיית הקישור.</a:t>
                </a:r>
                <a:endParaRPr lang="he-IL" altLang="en-US" sz="3200" dirty="0">
                  <a:latin typeface="Arial" panose="020B0604020202020204" pitchFamily="34" charset="0"/>
                </a:endParaRPr>
              </a:p>
              <a:p>
                <a:pPr algn="r" rtl="1"/>
                <a:endParaRPr lang="he-IL" sz="2000" dirty="0">
                  <a:solidFill>
                    <a:srgbClr val="002060"/>
                  </a:solidFill>
                </a:endParaRPr>
              </a:p>
              <a:p>
                <a:pPr algn="r" rtl="1"/>
                <a:endParaRPr lang="en-US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5E82B4B-5A9D-49F2-8F4A-0AE41E162A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7080" y="475714"/>
                <a:ext cx="9632495" cy="6372385"/>
              </a:xfrm>
              <a:prstGeom prst="rect">
                <a:avLst/>
              </a:prstGeom>
              <a:blipFill>
                <a:blip r:embed="rId3"/>
                <a:stretch>
                  <a:fillRect t="-1244" r="-164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picture containing indoor, air, accessory, wood&#10;&#10;Description automatically generated">
            <a:extLst>
              <a:ext uri="{FF2B5EF4-FFF2-40B4-BE49-F238E27FC236}">
                <a16:creationId xmlns:a16="http://schemas.microsoft.com/office/drawing/2014/main" id="{1B233AA7-FB45-43C0-AE99-871DF3A1AA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70537" cy="16686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DF64741B-BE21-4427-8FE3-2C2DC9A2866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80214233"/>
                  </p:ext>
                </p:extLst>
              </p:nvPr>
            </p:nvGraphicFramePr>
            <p:xfrm>
              <a:off x="3009671" y="3429000"/>
              <a:ext cx="7544839" cy="2211642"/>
            </p:xfrm>
            <a:graphic>
              <a:graphicData uri="http://schemas.openxmlformats.org/drawingml/2006/table">
                <a:tbl>
                  <a:tblPr rtl="1">
                    <a:effectLst/>
                    <a:tableStyleId>{5C22544A-7EE6-4342-B048-85BDC9FD1C3A}</a:tableStyleId>
                  </a:tblPr>
                  <a:tblGrid>
                    <a:gridCol w="1049964">
                      <a:extLst>
                        <a:ext uri="{9D8B030D-6E8A-4147-A177-3AD203B41FA5}">
                          <a16:colId xmlns:a16="http://schemas.microsoft.com/office/drawing/2014/main" val="1211069828"/>
                        </a:ext>
                      </a:extLst>
                    </a:gridCol>
                    <a:gridCol w="6494875">
                      <a:extLst>
                        <a:ext uri="{9D8B030D-6E8A-4147-A177-3AD203B41FA5}">
                          <a16:colId xmlns:a16="http://schemas.microsoft.com/office/drawing/2014/main" val="3360617820"/>
                        </a:ext>
                      </a:extLst>
                    </a:gridCol>
                  </a:tblGrid>
                  <a:tr h="477947">
                    <a:tc>
                      <a:txBody>
                        <a:bodyPr/>
                        <a:lstStyle/>
                        <a:p>
                          <a:pPr algn="r" rtl="1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aa-ET" sz="16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𝑖𝑛𝑡𝑒𝑟𝑎𝑐𝑡𝑖𝑜𝑛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aa-ET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rtl="1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he-IL" sz="1600" dirty="0">
                              <a:effectLst/>
                            </a:rPr>
                            <a:t>אנרגיית האינטראקציה בין המולקולה המארחת </a:t>
                          </a:r>
                          <a:r>
                            <a:rPr lang="he-IL" sz="1600" dirty="0" err="1">
                              <a:effectLst/>
                            </a:rPr>
                            <a:t>לקטיון</a:t>
                          </a:r>
                          <a:r>
                            <a:rPr lang="he-IL" sz="1600" dirty="0">
                              <a:effectLst/>
                            </a:rPr>
                            <a:t> הליתיום האורח.</a:t>
                          </a:r>
                          <a:endParaRPr lang="aa-ET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6079375"/>
                      </a:ext>
                    </a:extLst>
                  </a:tr>
                  <a:tr h="477947">
                    <a:tc>
                      <a:txBody>
                        <a:bodyPr/>
                        <a:lstStyle/>
                        <a:p>
                          <a:pPr algn="r" rtl="1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aa-ET" sz="16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𝑡𝑜𝑡𝑎𝑙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aa-ET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rtl="1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he-IL" sz="1600" dirty="0">
                              <a:effectLst/>
                            </a:rPr>
                            <a:t>אנרגיית המולקולה כולל </a:t>
                          </a:r>
                          <a:r>
                            <a:rPr lang="he-IL" sz="1600" dirty="0" err="1">
                              <a:effectLst/>
                            </a:rPr>
                            <a:t>קטיון</a:t>
                          </a:r>
                          <a:r>
                            <a:rPr lang="he-IL" sz="1600" dirty="0">
                              <a:effectLst/>
                            </a:rPr>
                            <a:t> הליתיום</a:t>
                          </a:r>
                          <a:endParaRPr lang="aa-ET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B w="12700" cmpd="sng">
                          <a:noFill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97116889"/>
                      </a:ext>
                    </a:extLst>
                  </a:tr>
                  <a:tr h="477947">
                    <a:tc>
                      <a:txBody>
                        <a:bodyPr/>
                        <a:lstStyle/>
                        <a:p>
                          <a:pPr algn="r" rtl="1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aa-ET" sz="16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𝑜𝑠𝑡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aa-ET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R w="12700" cmpd="sng">
                          <a:noFill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rtl="1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he-IL" sz="1600" dirty="0">
                              <a:effectLst/>
                            </a:rPr>
                            <a:t>אנרגיית המולקולה המארחת בלבד -  אנרגיית המולקולה לאחר הסרת </a:t>
                          </a:r>
                          <a:r>
                            <a:rPr lang="he-IL" sz="1600" dirty="0" err="1">
                              <a:effectLst/>
                            </a:rPr>
                            <a:t>קטיון</a:t>
                          </a:r>
                          <a:r>
                            <a:rPr lang="he-IL" sz="1600" dirty="0">
                              <a:effectLst/>
                            </a:rPr>
                            <a:t> הליתיום</a:t>
                          </a:r>
                          <a:endParaRPr lang="aa-ET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78123747"/>
                      </a:ext>
                    </a:extLst>
                  </a:tr>
                  <a:tr h="479687">
                    <a:tc>
                      <a:txBody>
                        <a:bodyPr/>
                        <a:lstStyle/>
                        <a:p>
                          <a:pPr algn="r" rtl="1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aa-ET" sz="16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  <m:sSup>
                                      <m:sSupPr>
                                        <m:ctrlPr>
                                          <a:rPr lang="aa-ET" sz="16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  <m:sup>
                                        <m:r>
                                          <a:rPr lang="en-US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</m:sub>
                                </m:sSub>
                              </m:oMath>
                            </m:oMathPara>
                          </a14:m>
                          <a:endParaRPr lang="aa-ET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rtl="1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he-IL" sz="1600" dirty="0">
                              <a:effectLst/>
                            </a:rPr>
                            <a:t>אנרגיית </a:t>
                          </a:r>
                          <a:r>
                            <a:rPr lang="he-IL" sz="1600" dirty="0" err="1">
                              <a:effectLst/>
                            </a:rPr>
                            <a:t>קטיון</a:t>
                          </a:r>
                          <a:r>
                            <a:rPr lang="he-IL" sz="1600" dirty="0">
                              <a:effectLst/>
                            </a:rPr>
                            <a:t> הליתיום</a:t>
                          </a:r>
                          <a:endParaRPr lang="aa-ET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T w="12700" cmpd="sng">
                          <a:noFill/>
                        </a:lnT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5072414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F64741B-BE21-4427-8FE3-2C2DC9A2866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80214233"/>
                  </p:ext>
                </p:extLst>
              </p:nvPr>
            </p:nvGraphicFramePr>
            <p:xfrm>
              <a:off x="3009671" y="3429000"/>
              <a:ext cx="7544839" cy="2211642"/>
            </p:xfrm>
            <a:graphic>
              <a:graphicData uri="http://schemas.openxmlformats.org/drawingml/2006/table">
                <a:tbl>
                  <a:tblPr rtl="1">
                    <a:effectLst/>
                    <a:tableStyleId>{5C22544A-7EE6-4342-B048-85BDC9FD1C3A}</a:tableStyleId>
                  </a:tblPr>
                  <a:tblGrid>
                    <a:gridCol w="1049964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211069828"/>
                        </a:ext>
                      </a:extLst>
                    </a:gridCol>
                    <a:gridCol w="6494875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3360617820"/>
                        </a:ext>
                      </a:extLst>
                    </a:gridCol>
                  </a:tblGrid>
                  <a:tr h="492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5"/>
                          <a:stretch>
                            <a:fillRect l="-581" t="-1235" r="-621512" b="-35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rtl="1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he-IL" sz="1600" dirty="0">
                              <a:effectLst/>
                            </a:rPr>
                            <a:t>אנרגיית האינטראקציה בין המולקולה המארחת </a:t>
                          </a:r>
                          <a:r>
                            <a:rPr lang="he-IL" sz="1600" dirty="0" err="1">
                              <a:effectLst/>
                            </a:rPr>
                            <a:t>לקטיון</a:t>
                          </a:r>
                          <a:r>
                            <a:rPr lang="he-IL" sz="1600" dirty="0">
                              <a:effectLst/>
                            </a:rPr>
                            <a:t> הליתיום האורח.</a:t>
                          </a:r>
                          <a:endParaRPr lang="aa-ET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526079375"/>
                      </a:ext>
                    </a:extLst>
                  </a:tr>
                  <a:tr h="492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5"/>
                          <a:stretch>
                            <a:fillRect l="-581" t="-101235" r="-621512" b="-25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rtl="1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he-IL" sz="1600" dirty="0">
                              <a:effectLst/>
                            </a:rPr>
                            <a:t>אנרגיית המולקולה כולל </a:t>
                          </a:r>
                          <a:r>
                            <a:rPr lang="he-IL" sz="1600" dirty="0" err="1">
                              <a:effectLst/>
                            </a:rPr>
                            <a:t>קטיון</a:t>
                          </a:r>
                          <a:r>
                            <a:rPr lang="he-IL" sz="1600" dirty="0">
                              <a:effectLst/>
                            </a:rPr>
                            <a:t> הליתיום</a:t>
                          </a:r>
                          <a:endParaRPr lang="aa-ET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B w="12700" cmpd="sng">
                          <a:noFill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497116889"/>
                      </a:ext>
                    </a:extLst>
                  </a:tr>
                  <a:tr h="7315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R w="12700" cmpd="sng">
                          <a:noFill/>
                        </a:lnR>
                        <a:blipFill rotWithShape="0">
                          <a:blip r:embed="rId5"/>
                          <a:stretch>
                            <a:fillRect l="-581" t="-134711" r="-621512" b="-685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rtl="1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he-IL" sz="1600" dirty="0">
                              <a:effectLst/>
                            </a:rPr>
                            <a:t>אנרגיית המולקולה המארחת בלבד -  אנרגיית המולקולה לאחר הסרת </a:t>
                          </a:r>
                          <a:r>
                            <a:rPr lang="he-IL" sz="1600" dirty="0" err="1">
                              <a:effectLst/>
                            </a:rPr>
                            <a:t>קטיון</a:t>
                          </a:r>
                          <a:r>
                            <a:rPr lang="he-IL" sz="1600" dirty="0">
                              <a:effectLst/>
                            </a:rPr>
                            <a:t> הליתיום</a:t>
                          </a:r>
                          <a:endParaRPr lang="aa-ET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4278123747"/>
                      </a:ext>
                    </a:extLst>
                  </a:tr>
                  <a:tr h="4946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5"/>
                          <a:stretch>
                            <a:fillRect l="-581" t="-350617" r="-621512" b="-2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rtl="1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he-IL" sz="1600" dirty="0">
                              <a:effectLst/>
                            </a:rPr>
                            <a:t>אנרגיית </a:t>
                          </a:r>
                          <a:r>
                            <a:rPr lang="he-IL" sz="1600" dirty="0" err="1">
                              <a:effectLst/>
                            </a:rPr>
                            <a:t>קטיון</a:t>
                          </a:r>
                          <a:r>
                            <a:rPr lang="he-IL" sz="1600" dirty="0">
                              <a:effectLst/>
                            </a:rPr>
                            <a:t> הליתיום</a:t>
                          </a:r>
                          <a:endParaRPr lang="aa-ET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T w="12700" cmpd="sng">
                          <a:noFill/>
                        </a:lnT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35072414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254878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3B04D-38C8-451E-91A0-52C9E25DB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dirty="0"/>
              <a:t>אפריל 2021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2C2AC8-5E63-4342-A9BB-C9CE6CCAA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/>
              <a:t>יובל בן-חיים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AB04BB-A9D0-49B3-8969-8D62EEB6E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7DA8-1E84-4C3F-B85D-275B004AFE4F}" type="slidenum">
              <a:rPr lang="en-US" smtClean="0"/>
              <a:t>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E82B4B-5A9D-49F2-8F4A-0AE41E162A7E}"/>
              </a:ext>
            </a:extLst>
          </p:cNvPr>
          <p:cNvSpPr txBox="1"/>
          <p:nvPr/>
        </p:nvSpPr>
        <p:spPr>
          <a:xfrm>
            <a:off x="1857080" y="475714"/>
            <a:ext cx="9632495" cy="5457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שיטות – מהלך העבודה (המשך)</a:t>
            </a:r>
          </a:p>
          <a:p>
            <a:pPr algn="r" rtl="1"/>
            <a:r>
              <a:rPr lang="he-IL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על 159 </a:t>
            </a:r>
            <a:r>
              <a:rPr lang="he-IL" sz="2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הקונפורמרים</a:t>
            </a:r>
            <a:r>
              <a:rPr lang="he-IL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 השונים בוצעו חישובי </a:t>
            </a:r>
            <a:r>
              <a:rPr lang="en-US" sz="18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NBO-Natural Bond Orbital  </a:t>
            </a:r>
            <a:r>
              <a:rPr lang="he-I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NBO</a:t>
            </a:r>
            <a:r>
              <a:rPr lang="he-I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הינה שיטה אלגוריתמית המאפשרת לחשב מתוצאות המתקבלות מחישובי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DFT (Density Functional Theory)</a:t>
            </a:r>
            <a:r>
              <a:rPr lang="he-I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או חישובים קוונטיים אחרים – את פונקציית הגל המולקולרית לכל אלקטרון במולקולה ובמונחים המובנים לנו ככימאים – ספציפית, אינטראקציות בין תורמים למקבלים באופנים שונים.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he-I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האינטראקציות שהתקבלו מפורטות בטבלה להלן: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he-I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 rtl="1"/>
            <a:endParaRPr lang="he-IL" sz="2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r" rtl="1">
              <a:lnSpc>
                <a:spcPct val="150000"/>
              </a:lnSpc>
              <a:spcAft>
                <a:spcPts val="1000"/>
              </a:spcAft>
            </a:pPr>
            <a:r>
              <a:rPr lang="en-US" sz="2000" dirty="0"/>
              <a:t/>
            </a:r>
            <a:br>
              <a:rPr lang="en-US" sz="2000" dirty="0"/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he-IL" alt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כ</a:t>
            </a:r>
            <a:r>
              <a:rPr lang="he-I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אשר:</a:t>
            </a:r>
            <a:endParaRPr lang="aa-E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spcAft>
                <a:spcPts val="10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BD</a:t>
            </a:r>
            <a:r>
              <a:rPr lang="he-I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e-I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he-I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מציין אורביטל קשר – אורביטל קושר</a:t>
            </a:r>
            <a:endParaRPr lang="aa-E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LP</a:t>
            </a:r>
            <a:r>
              <a:rPr lang="he-IL" sz="18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   מציין אורביטל של הזוג הבודד – אורביטל קושר</a:t>
            </a:r>
            <a:br>
              <a:rPr lang="he-IL" sz="18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LP*</a:t>
            </a:r>
            <a:r>
              <a:rPr lang="he-IL" sz="18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 מציין אורביטל של הזוג הבודד – אורביטל אנטי - קושר</a:t>
            </a:r>
            <a:endParaRPr lang="he-IL" altLang="en-US" sz="3200" dirty="0">
              <a:latin typeface="Arial" panose="020B0604020202020204" pitchFamily="34" charset="0"/>
            </a:endParaRPr>
          </a:p>
        </p:txBody>
      </p:sp>
      <p:pic>
        <p:nvPicPr>
          <p:cNvPr id="7" name="Picture 6" descr="A picture containing indoor, air, accessory, wood&#10;&#10;Description automatically generated">
            <a:extLst>
              <a:ext uri="{FF2B5EF4-FFF2-40B4-BE49-F238E27FC236}">
                <a16:creationId xmlns:a16="http://schemas.microsoft.com/office/drawing/2014/main" id="{1B233AA7-FB45-43C0-AE99-871DF3A1AA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70537" cy="1668605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891E7AA-64DC-4E2C-82F7-E1F4383E2B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163131"/>
              </p:ext>
            </p:extLst>
          </p:nvPr>
        </p:nvGraphicFramePr>
        <p:xfrm>
          <a:off x="4016102" y="2514937"/>
          <a:ext cx="4066178" cy="219456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899693">
                  <a:extLst>
                    <a:ext uri="{9D8B030D-6E8A-4147-A177-3AD203B41FA5}">
                      <a16:colId xmlns:a16="http://schemas.microsoft.com/office/drawing/2014/main" val="2781937076"/>
                    </a:ext>
                  </a:extLst>
                </a:gridCol>
                <a:gridCol w="905440">
                  <a:extLst>
                    <a:ext uri="{9D8B030D-6E8A-4147-A177-3AD203B41FA5}">
                      <a16:colId xmlns:a16="http://schemas.microsoft.com/office/drawing/2014/main" val="2011322774"/>
                    </a:ext>
                  </a:extLst>
                </a:gridCol>
                <a:gridCol w="875429">
                  <a:extLst>
                    <a:ext uri="{9D8B030D-6E8A-4147-A177-3AD203B41FA5}">
                      <a16:colId xmlns:a16="http://schemas.microsoft.com/office/drawing/2014/main" val="1404206355"/>
                    </a:ext>
                  </a:extLst>
                </a:gridCol>
                <a:gridCol w="779010">
                  <a:extLst>
                    <a:ext uri="{9D8B030D-6E8A-4147-A177-3AD203B41FA5}">
                      <a16:colId xmlns:a16="http://schemas.microsoft.com/office/drawing/2014/main" val="260848121"/>
                    </a:ext>
                  </a:extLst>
                </a:gridCol>
                <a:gridCol w="606606">
                  <a:extLst>
                    <a:ext uri="{9D8B030D-6E8A-4147-A177-3AD203B41FA5}">
                      <a16:colId xmlns:a16="http://schemas.microsoft.com/office/drawing/2014/main" val="27748188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e-IL" sz="1200">
                          <a:effectLst/>
                        </a:rPr>
                        <a:t>סוג אורביטל מקבל</a:t>
                      </a:r>
                      <a:endParaRPr lang="aa-E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e-IL" sz="1200">
                          <a:effectLst/>
                        </a:rPr>
                        <a:t>מקבל</a:t>
                      </a:r>
                      <a:endParaRPr lang="aa-E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e-IL" sz="1200" dirty="0">
                          <a:effectLst/>
                        </a:rPr>
                        <a:t>סוג אורביטל תורם</a:t>
                      </a:r>
                      <a:endParaRPr lang="aa-E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e-IL" sz="1200">
                          <a:effectLst/>
                        </a:rPr>
                        <a:t>תורם</a:t>
                      </a:r>
                      <a:endParaRPr lang="aa-E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e-IL" sz="1200">
                          <a:effectLst/>
                        </a:rPr>
                        <a:t>שם מקוצר</a:t>
                      </a:r>
                      <a:endParaRPr lang="aa-E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94269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LP*</a:t>
                      </a:r>
                      <a:endParaRPr lang="aa-E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Li</a:t>
                      </a:r>
                      <a:endParaRPr lang="aa-E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LP</a:t>
                      </a:r>
                      <a:endParaRPr lang="aa-E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O</a:t>
                      </a:r>
                      <a:endParaRPr lang="aa-E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e-IL" sz="1200">
                          <a:effectLst/>
                        </a:rPr>
                        <a:t>"</a:t>
                      </a:r>
                      <a:r>
                        <a:rPr lang="en-US" sz="1200">
                          <a:effectLst/>
                        </a:rPr>
                        <a:t>LP</a:t>
                      </a:r>
                      <a:r>
                        <a:rPr lang="he-IL" sz="1200">
                          <a:effectLst/>
                        </a:rPr>
                        <a:t>"</a:t>
                      </a:r>
                      <a:endParaRPr lang="aa-E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37521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LP*</a:t>
                      </a:r>
                      <a:endParaRPr lang="aa-E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Li</a:t>
                      </a:r>
                      <a:endParaRPr lang="aa-E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BD</a:t>
                      </a:r>
                      <a:endParaRPr lang="aa-E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O-H</a:t>
                      </a:r>
                      <a:endParaRPr lang="aa-E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e-IL" sz="1200">
                          <a:effectLst/>
                        </a:rPr>
                        <a:t>"</a:t>
                      </a:r>
                      <a:r>
                        <a:rPr lang="en-US" sz="1200">
                          <a:effectLst/>
                        </a:rPr>
                        <a:t>OH</a:t>
                      </a:r>
                      <a:r>
                        <a:rPr lang="he-IL" sz="1200">
                          <a:effectLst/>
                        </a:rPr>
                        <a:t>"</a:t>
                      </a:r>
                      <a:endParaRPr lang="aa-E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69937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LP*</a:t>
                      </a:r>
                      <a:endParaRPr lang="aa-E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Li</a:t>
                      </a:r>
                      <a:endParaRPr lang="aa-E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BD</a:t>
                      </a:r>
                      <a:endParaRPr lang="aa-E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C-C</a:t>
                      </a:r>
                      <a:endParaRPr lang="aa-E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e-IL" sz="1200">
                          <a:effectLst/>
                        </a:rPr>
                        <a:t>"</a:t>
                      </a:r>
                      <a:r>
                        <a:rPr lang="en-US" sz="1200">
                          <a:effectLst/>
                        </a:rPr>
                        <a:t>CC</a:t>
                      </a:r>
                      <a:r>
                        <a:rPr lang="he-IL" sz="1200">
                          <a:effectLst/>
                        </a:rPr>
                        <a:t>"</a:t>
                      </a:r>
                      <a:endParaRPr lang="aa-E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72585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LP*</a:t>
                      </a:r>
                      <a:endParaRPr lang="aa-E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Li</a:t>
                      </a:r>
                      <a:endParaRPr lang="aa-E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BD</a:t>
                      </a:r>
                      <a:endParaRPr lang="aa-E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C-O</a:t>
                      </a:r>
                      <a:endParaRPr lang="aa-E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e-IL" sz="1200">
                          <a:effectLst/>
                        </a:rPr>
                        <a:t>"</a:t>
                      </a:r>
                      <a:r>
                        <a:rPr lang="en-US" sz="1200">
                          <a:effectLst/>
                        </a:rPr>
                        <a:t>CO</a:t>
                      </a:r>
                      <a:r>
                        <a:rPr lang="he-IL" sz="1200">
                          <a:effectLst/>
                        </a:rPr>
                        <a:t>"</a:t>
                      </a:r>
                      <a:endParaRPr lang="aa-E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16354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LP*</a:t>
                      </a:r>
                      <a:endParaRPr lang="aa-E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Li</a:t>
                      </a:r>
                      <a:endParaRPr lang="aa-E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BD</a:t>
                      </a:r>
                      <a:endParaRPr lang="aa-E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C-H</a:t>
                      </a:r>
                      <a:endParaRPr lang="aa-E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e-IL" sz="1200" dirty="0">
                          <a:effectLst/>
                        </a:rPr>
                        <a:t>"</a:t>
                      </a:r>
                      <a:r>
                        <a:rPr lang="en-US" sz="1200" dirty="0">
                          <a:effectLst/>
                        </a:rPr>
                        <a:t>CH</a:t>
                      </a:r>
                      <a:r>
                        <a:rPr lang="he-IL" sz="1200" dirty="0">
                          <a:effectLst/>
                        </a:rPr>
                        <a:t>"</a:t>
                      </a:r>
                      <a:endParaRPr lang="aa-E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6075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1767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D6F61E74F7254FFAACE179AD514BF94B00E5BAFAE9EC481B44A887128AEA8B460D" ma:contentTypeVersion="" ma:contentTypeDescription="צור פריט רשימה חדש." ma:contentTypeScope="" ma:versionID="3b61d496bdfd119985d8563668747021">
  <xsd:schema xmlns:xsd="http://www.w3.org/2001/XMLSchema" xmlns:xs="http://www.w3.org/2001/XMLSchema" xmlns:p="http://schemas.microsoft.com/office/2006/metadata/properties" xmlns:ns1="458654B0-58DA-43AF-B7B7-86C38ED4FD5E" targetNamespace="http://schemas.microsoft.com/office/2006/metadata/properties" ma:root="true" ma:fieldsID="695313bd741453274c42219807639905" ns1:_="">
    <xsd:import namespace="458654B0-58DA-43AF-B7B7-86C38ED4FD5E"/>
    <xsd:element name="properties">
      <xsd:complexType>
        <xsd:sequence>
          <xsd:element name="documentManagement">
            <xsd:complexType>
              <xsd:all>
                <xsd:element ref="ns1:Document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8654B0-58DA-43AF-B7B7-86C38ED4FD5E" elementFormDefault="qualified">
    <xsd:import namespace="http://schemas.microsoft.com/office/2006/documentManagement/types"/>
    <xsd:import namespace="http://schemas.microsoft.com/office/infopath/2007/PartnerControls"/>
    <xsd:element name="DocumentUrl" ma:index="2" nillable="true" ma:displayName="Url" ma:internalName="DocumentUrl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6" ma:displayName="מחבר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4" ma:displayName="כותרת"/>
        <xsd:element ref="dc:subject" minOccurs="0" maxOccurs="1"/>
        <xsd:element ref="dc:description" minOccurs="0" maxOccurs="1" ma:index="8" ma:displayName="הערות"/>
        <xsd:element name="keywords" minOccurs="0" maxOccurs="1" type="xsd:string" ma:index="5" ma:displayName="מילות מפתח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Url xmlns="458654B0-58DA-43AF-B7B7-86C38ED4FD5E" xsi:nil="true"/>
  </documentManagement>
</p:properties>
</file>

<file path=customXml/itemProps1.xml><?xml version="1.0" encoding="utf-8"?>
<ds:datastoreItem xmlns:ds="http://schemas.openxmlformats.org/officeDocument/2006/customXml" ds:itemID="{A6CCDD90-8113-4F2F-8CA8-C58DF360F943}"/>
</file>

<file path=customXml/itemProps2.xml><?xml version="1.0" encoding="utf-8"?>
<ds:datastoreItem xmlns:ds="http://schemas.openxmlformats.org/officeDocument/2006/customXml" ds:itemID="{CC606329-04B5-4F78-AAA8-8BD945A43C3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8547</TotalTime>
  <Words>2156</Words>
  <Application>Microsoft Office PowerPoint</Application>
  <PresentationFormat>מסך רחב</PresentationFormat>
  <Paragraphs>268</Paragraphs>
  <Slides>21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Symbol</vt:lpstr>
      <vt:lpstr>Times New Roman</vt:lpstr>
      <vt:lpstr>Office Theme</vt:lpstr>
      <vt:lpstr>קישור ומבנה של  פילאר[5]ארן בנוכחות קטיוני ליתיום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השפעת יוני מתכות אלקליות על יציבות וסחמטריה של Pillar[5]arens</dc:title>
  <dc:creator>Toren, Ronen</dc:creator>
  <cp:keywords>CTPClassification=CTP_NT</cp:keywords>
  <dc:description/>
  <cp:lastModifiedBy>oripa</cp:lastModifiedBy>
  <cp:revision>158</cp:revision>
  <cp:lastPrinted>2020-06-12T16:57:06Z</cp:lastPrinted>
  <dcterms:created xsi:type="dcterms:W3CDTF">2020-06-09T14:55:22Z</dcterms:created>
  <dcterms:modified xsi:type="dcterms:W3CDTF">2021-05-16T07:16:13Z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7704b7e9-4b30-42bd-a827-5d7c8b9d1c7a</vt:lpwstr>
  </property>
  <property fmtid="{D5CDD505-2E9C-101B-9397-08002B2CF9AE}" pid="3" name="CTP_TimeStamp">
    <vt:lpwstr>2020-06-16 07:09:09Z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  <property fmtid="{D5CDD505-2E9C-101B-9397-08002B2CF9AE}" pid="8" name="_NewReviewCycle">
    <vt:lpwstr/>
  </property>
  <property fmtid="{D5CDD505-2E9C-101B-9397-08002B2CF9AE}" pid="9" name="ContentTypeId">
    <vt:lpwstr>0x010100D6F61E74F7254FFAACE179AD514BF94B00E5BAFAE9EC481B44A887128AEA8B460D</vt:lpwstr>
  </property>
  <property fmtid="{D5CDD505-2E9C-101B-9397-08002B2CF9AE}" pid="10" name="_AdHocReviewCycleID">
    <vt:i4>354704933</vt:i4>
  </property>
  <property fmtid="{D5CDD505-2E9C-101B-9397-08002B2CF9AE}" pid="11" name="_EmailSubject">
    <vt:lpwstr>יובל בן-חיים - סיום פרויקט מחקר בכימיה</vt:lpwstr>
  </property>
  <property fmtid="{D5CDD505-2E9C-101B-9397-08002B2CF9AE}" pid="12" name="_AuthorEmail">
    <vt:lpwstr>anatba@openu.ac.il</vt:lpwstr>
  </property>
  <property fmtid="{D5CDD505-2E9C-101B-9397-08002B2CF9AE}" pid="13" name="_AuthorEmailDisplayName">
    <vt:lpwstr>Anat Barnea</vt:lpwstr>
  </property>
</Properties>
</file>